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64" r:id="rId2"/>
    <p:sldId id="271" r:id="rId3"/>
    <p:sldId id="272" r:id="rId4"/>
    <p:sldId id="273" r:id="rId5"/>
    <p:sldId id="276" r:id="rId6"/>
    <p:sldId id="274" r:id="rId7"/>
    <p:sldId id="277" r:id="rId8"/>
    <p:sldId id="263" r:id="rId9"/>
    <p:sldId id="278" r:id="rId10"/>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09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696" cy="340642"/>
          </a:xfrm>
          <a:prstGeom prst="rect">
            <a:avLst/>
          </a:prstGeom>
        </p:spPr>
        <p:txBody>
          <a:bodyPr vert="horz" lIns="90260" tIns="45130" rIns="90260" bIns="45130" rtlCol="0"/>
          <a:lstStyle>
            <a:lvl1pPr algn="l">
              <a:defRPr sz="1200"/>
            </a:lvl1pPr>
          </a:lstStyle>
          <a:p>
            <a:endParaRPr lang="en-GB"/>
          </a:p>
        </p:txBody>
      </p:sp>
      <p:sp>
        <p:nvSpPr>
          <p:cNvPr id="3" name="Date Placeholder 2"/>
          <p:cNvSpPr>
            <a:spLocks noGrp="1"/>
          </p:cNvSpPr>
          <p:nvPr>
            <p:ph type="dt" sz="quarter" idx="1"/>
          </p:nvPr>
        </p:nvSpPr>
        <p:spPr>
          <a:xfrm>
            <a:off x="5623944" y="0"/>
            <a:ext cx="4300390" cy="340642"/>
          </a:xfrm>
          <a:prstGeom prst="rect">
            <a:avLst/>
          </a:prstGeom>
        </p:spPr>
        <p:txBody>
          <a:bodyPr vert="horz" lIns="90260" tIns="45130" rIns="90260" bIns="45130" rtlCol="0"/>
          <a:lstStyle>
            <a:lvl1pPr algn="r">
              <a:defRPr sz="1200"/>
            </a:lvl1pPr>
          </a:lstStyle>
          <a:p>
            <a:fld id="{DCB8BD64-0CC7-41A5-B35A-DA1DF8738D93}" type="datetimeFigureOut">
              <a:rPr lang="en-GB" smtClean="0"/>
              <a:t>08/02/2021</a:t>
            </a:fld>
            <a:endParaRPr lang="en-GB"/>
          </a:p>
        </p:txBody>
      </p:sp>
      <p:sp>
        <p:nvSpPr>
          <p:cNvPr id="4" name="Footer Placeholder 3"/>
          <p:cNvSpPr>
            <a:spLocks noGrp="1"/>
          </p:cNvSpPr>
          <p:nvPr>
            <p:ph type="ftr" sz="quarter" idx="2"/>
          </p:nvPr>
        </p:nvSpPr>
        <p:spPr>
          <a:xfrm>
            <a:off x="1" y="6457036"/>
            <a:ext cx="4302696" cy="340641"/>
          </a:xfrm>
          <a:prstGeom prst="rect">
            <a:avLst/>
          </a:prstGeom>
        </p:spPr>
        <p:txBody>
          <a:bodyPr vert="horz" lIns="90260" tIns="45130" rIns="90260" bIns="45130" rtlCol="0" anchor="b"/>
          <a:lstStyle>
            <a:lvl1pPr algn="l">
              <a:defRPr sz="1200"/>
            </a:lvl1pPr>
          </a:lstStyle>
          <a:p>
            <a:endParaRPr lang="en-GB"/>
          </a:p>
        </p:txBody>
      </p:sp>
      <p:sp>
        <p:nvSpPr>
          <p:cNvPr id="5" name="Slide Number Placeholder 4"/>
          <p:cNvSpPr>
            <a:spLocks noGrp="1"/>
          </p:cNvSpPr>
          <p:nvPr>
            <p:ph type="sldNum" sz="quarter" idx="3"/>
          </p:nvPr>
        </p:nvSpPr>
        <p:spPr>
          <a:xfrm>
            <a:off x="5623944" y="6457036"/>
            <a:ext cx="4300390" cy="340641"/>
          </a:xfrm>
          <a:prstGeom prst="rect">
            <a:avLst/>
          </a:prstGeom>
        </p:spPr>
        <p:txBody>
          <a:bodyPr vert="horz" lIns="90260" tIns="45130" rIns="90260" bIns="45130" rtlCol="0" anchor="b"/>
          <a:lstStyle>
            <a:lvl1pPr algn="r">
              <a:defRPr sz="1200"/>
            </a:lvl1pPr>
          </a:lstStyle>
          <a:p>
            <a:fld id="{94682BD7-7770-4352-9A88-7E433916B72A}" type="slidenum">
              <a:rPr lang="en-GB" smtClean="0"/>
              <a:t>‹#›</a:t>
            </a:fld>
            <a:endParaRPr lang="en-GB"/>
          </a:p>
        </p:txBody>
      </p:sp>
    </p:spTree>
    <p:extLst>
      <p:ext uri="{BB962C8B-B14F-4D97-AF65-F5344CB8AC3E}">
        <p14:creationId xmlns:p14="http://schemas.microsoft.com/office/powerpoint/2010/main" val="352934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1542" cy="339883"/>
          </a:xfrm>
          <a:prstGeom prst="rect">
            <a:avLst/>
          </a:prstGeom>
        </p:spPr>
        <p:txBody>
          <a:bodyPr vert="horz" lIns="90260" tIns="45130" rIns="90260" bIns="45130" rtlCol="0"/>
          <a:lstStyle>
            <a:lvl1pPr algn="l">
              <a:defRPr sz="1200"/>
            </a:lvl1pPr>
          </a:lstStyle>
          <a:p>
            <a:endParaRPr lang="en-GB"/>
          </a:p>
        </p:txBody>
      </p:sp>
      <p:sp>
        <p:nvSpPr>
          <p:cNvPr id="3" name="Date Placeholder 2"/>
          <p:cNvSpPr>
            <a:spLocks noGrp="1"/>
          </p:cNvSpPr>
          <p:nvPr>
            <p:ph type="dt" idx="1"/>
          </p:nvPr>
        </p:nvSpPr>
        <p:spPr>
          <a:xfrm>
            <a:off x="5622800" y="1"/>
            <a:ext cx="4301542" cy="339883"/>
          </a:xfrm>
          <a:prstGeom prst="rect">
            <a:avLst/>
          </a:prstGeom>
        </p:spPr>
        <p:txBody>
          <a:bodyPr vert="horz" lIns="90260" tIns="45130" rIns="90260" bIns="45130" rtlCol="0"/>
          <a:lstStyle>
            <a:lvl1pPr algn="r">
              <a:defRPr sz="1200"/>
            </a:lvl1pPr>
          </a:lstStyle>
          <a:p>
            <a:fld id="{D6A05938-BED3-4AA8-B170-1DFC3E7CD588}" type="datetimeFigureOut">
              <a:rPr lang="en-US" smtClean="0"/>
              <a:pPr/>
              <a:t>08-Feb-21</a:t>
            </a:fld>
            <a:endParaRPr lang="en-GB"/>
          </a:p>
        </p:txBody>
      </p:sp>
      <p:sp>
        <p:nvSpPr>
          <p:cNvPr id="4" name="Slide Image Placeholder 3"/>
          <p:cNvSpPr>
            <a:spLocks noGrp="1" noRot="1" noChangeAspect="1"/>
          </p:cNvSpPr>
          <p:nvPr>
            <p:ph type="sldImg" idx="2"/>
          </p:nvPr>
        </p:nvSpPr>
        <p:spPr>
          <a:xfrm>
            <a:off x="3265488" y="509588"/>
            <a:ext cx="3397250" cy="2547937"/>
          </a:xfrm>
          <a:prstGeom prst="rect">
            <a:avLst/>
          </a:prstGeom>
          <a:noFill/>
          <a:ln w="12700">
            <a:solidFill>
              <a:prstClr val="black"/>
            </a:solidFill>
          </a:ln>
        </p:spPr>
        <p:txBody>
          <a:bodyPr vert="horz" lIns="90260" tIns="45130" rIns="90260" bIns="45130" rtlCol="0" anchor="ctr"/>
          <a:lstStyle/>
          <a:p>
            <a:endParaRPr lang="en-GB"/>
          </a:p>
        </p:txBody>
      </p:sp>
      <p:sp>
        <p:nvSpPr>
          <p:cNvPr id="5" name="Notes Placeholder 4"/>
          <p:cNvSpPr>
            <a:spLocks noGrp="1"/>
          </p:cNvSpPr>
          <p:nvPr>
            <p:ph type="body" sz="quarter" idx="3"/>
          </p:nvPr>
        </p:nvSpPr>
        <p:spPr>
          <a:xfrm>
            <a:off x="992666" y="3228897"/>
            <a:ext cx="7941309" cy="3058953"/>
          </a:xfrm>
          <a:prstGeom prst="rect">
            <a:avLst/>
          </a:prstGeom>
        </p:spPr>
        <p:txBody>
          <a:bodyPr vert="horz" lIns="90260" tIns="45130" rIns="90260" bIns="451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6614"/>
            <a:ext cx="4301542" cy="339883"/>
          </a:xfrm>
          <a:prstGeom prst="rect">
            <a:avLst/>
          </a:prstGeom>
        </p:spPr>
        <p:txBody>
          <a:bodyPr vert="horz" lIns="90260" tIns="45130" rIns="90260" bIns="45130" rtlCol="0" anchor="b"/>
          <a:lstStyle>
            <a:lvl1pPr algn="l">
              <a:defRPr sz="1200"/>
            </a:lvl1pPr>
          </a:lstStyle>
          <a:p>
            <a:endParaRPr lang="en-GB"/>
          </a:p>
        </p:txBody>
      </p:sp>
      <p:sp>
        <p:nvSpPr>
          <p:cNvPr id="7" name="Slide Number Placeholder 6"/>
          <p:cNvSpPr>
            <a:spLocks noGrp="1"/>
          </p:cNvSpPr>
          <p:nvPr>
            <p:ph type="sldNum" sz="quarter" idx="5"/>
          </p:nvPr>
        </p:nvSpPr>
        <p:spPr>
          <a:xfrm>
            <a:off x="5622800" y="6456614"/>
            <a:ext cx="4301542" cy="339883"/>
          </a:xfrm>
          <a:prstGeom prst="rect">
            <a:avLst/>
          </a:prstGeom>
        </p:spPr>
        <p:txBody>
          <a:bodyPr vert="horz" lIns="90260" tIns="45130" rIns="90260" bIns="45130" rtlCol="0" anchor="b"/>
          <a:lstStyle>
            <a:lvl1pPr algn="r">
              <a:defRPr sz="1200"/>
            </a:lvl1pPr>
          </a:lstStyle>
          <a:p>
            <a:fld id="{23C95989-B6BB-49C8-BAC3-CA7F078D9E46}" type="slidenum">
              <a:rPr lang="en-GB" smtClean="0"/>
              <a:pPr/>
              <a:t>‹#›</a:t>
            </a:fld>
            <a:endParaRPr lang="en-GB"/>
          </a:p>
        </p:txBody>
      </p:sp>
    </p:spTree>
    <p:extLst>
      <p:ext uri="{BB962C8B-B14F-4D97-AF65-F5344CB8AC3E}">
        <p14:creationId xmlns:p14="http://schemas.microsoft.com/office/powerpoint/2010/main" val="123435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3C95989-B6BB-49C8-BAC3-CA7F078D9E46}" type="slidenum">
              <a:rPr lang="en-GB" smtClean="0"/>
              <a:pPr/>
              <a:t>1</a:t>
            </a:fld>
            <a:endParaRPr lang="en-GB"/>
          </a:p>
        </p:txBody>
      </p:sp>
    </p:spTree>
    <p:extLst>
      <p:ext uri="{BB962C8B-B14F-4D97-AF65-F5344CB8AC3E}">
        <p14:creationId xmlns:p14="http://schemas.microsoft.com/office/powerpoint/2010/main" val="4461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51A53D-8FE4-4B97-AF27-EDEB6087FE6E}" type="datetimeFigureOut">
              <a:rPr lang="en-US" smtClean="0"/>
              <a:pPr/>
              <a:t>08-Feb-21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51A53D-8FE4-4B97-AF27-EDEB6087FE6E}" type="datetimeFigureOut">
              <a:rPr lang="en-US" smtClean="0"/>
              <a:pPr/>
              <a:t>08-Feb-21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51A53D-8FE4-4B97-AF27-EDEB6087FE6E}" type="datetimeFigureOut">
              <a:rPr lang="en-US" smtClean="0"/>
              <a:pPr/>
              <a:t>08-Feb-21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51A53D-8FE4-4B97-AF27-EDEB6087FE6E}" type="datetimeFigureOut">
              <a:rPr lang="en-US" smtClean="0"/>
              <a:pPr/>
              <a:t>08-Feb-21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1A53D-8FE4-4B97-AF27-EDEB6087FE6E}" type="datetimeFigureOut">
              <a:rPr lang="en-US" smtClean="0"/>
              <a:pPr/>
              <a:t>08-Feb-21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51A53D-8FE4-4B97-AF27-EDEB6087FE6E}" type="datetimeFigureOut">
              <a:rPr lang="en-US" smtClean="0"/>
              <a:pPr/>
              <a:t>08-Feb-21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51A53D-8FE4-4B97-AF27-EDEB6087FE6E}" type="datetimeFigureOut">
              <a:rPr lang="en-US" smtClean="0"/>
              <a:pPr/>
              <a:t>08-Feb-21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51A53D-8FE4-4B97-AF27-EDEB6087FE6E}" type="datetimeFigureOut">
              <a:rPr lang="en-US" smtClean="0"/>
              <a:pPr/>
              <a:t>08-Feb-21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1A53D-8FE4-4B97-AF27-EDEB6087FE6E}" type="datetimeFigureOut">
              <a:rPr lang="en-US" smtClean="0"/>
              <a:pPr/>
              <a:t>08-Feb-21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1A53D-8FE4-4B97-AF27-EDEB6087FE6E}" type="datetimeFigureOut">
              <a:rPr lang="en-US" smtClean="0"/>
              <a:pPr/>
              <a:t>08-Feb-21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1A53D-8FE4-4B97-AF27-EDEB6087FE6E}" type="datetimeFigureOut">
              <a:rPr lang="en-US" smtClean="0"/>
              <a:pPr/>
              <a:t>08-Feb-21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F2E02-B51A-45A4-A2CC-0010BD1D88CD}" type="slidenum">
              <a:rPr lang="en-GB" smtClean="0"/>
              <a:pPr/>
              <a:t>‹#›</a:t>
            </a:fld>
            <a:endParaRPr lang="en-GB"/>
          </a:p>
        </p:txBody>
      </p:sp>
    </p:spTree>
  </p:cSld>
  <p:clrMapOvr>
    <a:masterClrMapping/>
  </p:clrMapOvr>
  <p:transition advClick="0" advTm="4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1A53D-8FE4-4B97-AF27-EDEB6087FE6E}" type="datetimeFigureOut">
              <a:rPr lang="en-US" smtClean="0"/>
              <a:pPr/>
              <a:t>08-Feb-21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F2E02-B51A-45A4-A2CC-0010BD1D88C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4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jpeg"/><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26.gi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332656"/>
            <a:ext cx="8280920" cy="1661993"/>
          </a:xfrm>
          <a:prstGeom prst="rect">
            <a:avLst/>
          </a:prstGeom>
          <a:noFill/>
        </p:spPr>
        <p:txBody>
          <a:bodyPr wrap="square" rtlCol="0">
            <a:spAutoFit/>
          </a:bodyPr>
          <a:lstStyle/>
          <a:p>
            <a:pPr algn="ctr"/>
            <a:r>
              <a:rPr lang="en-GB" sz="5400" b="1" dirty="0">
                <a:solidFill>
                  <a:srgbClr val="00B050"/>
                </a:solidFill>
              </a:rPr>
              <a:t>AQA Geography GCSE</a:t>
            </a:r>
          </a:p>
          <a:p>
            <a:pPr algn="ctr"/>
            <a:r>
              <a:rPr lang="en-GB" sz="4400" b="1" dirty="0">
                <a:solidFill>
                  <a:srgbClr val="00B050"/>
                </a:solidFill>
              </a:rPr>
              <a:t>at SCGSG</a:t>
            </a:r>
          </a:p>
        </p:txBody>
      </p:sp>
      <p:pic>
        <p:nvPicPr>
          <p:cNvPr id="2050" name="Picture 2" descr="http://www.ccpo.odu.edu/~tezer/MyGeographic_Research_files/glob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1416" y="1916832"/>
            <a:ext cx="4349130" cy="4349130"/>
          </a:xfrm>
          <a:prstGeom prst="rect">
            <a:avLst/>
          </a:prstGeom>
          <a:noFill/>
        </p:spPr>
      </p:pic>
      <p:sp>
        <p:nvSpPr>
          <p:cNvPr id="6" name="TextBox 5"/>
          <p:cNvSpPr txBox="1"/>
          <p:nvPr/>
        </p:nvSpPr>
        <p:spPr>
          <a:xfrm>
            <a:off x="5076056" y="2780928"/>
            <a:ext cx="3240360" cy="2123658"/>
          </a:xfrm>
          <a:prstGeom prst="rect">
            <a:avLst/>
          </a:prstGeom>
          <a:noFill/>
        </p:spPr>
        <p:txBody>
          <a:bodyPr wrap="square" rtlCol="0">
            <a:spAutoFit/>
          </a:bodyPr>
          <a:lstStyle/>
          <a:p>
            <a:pPr algn="ctr"/>
            <a:r>
              <a:rPr lang="en-GB" sz="4400" dirty="0">
                <a:solidFill>
                  <a:srgbClr val="0070C0"/>
                </a:solidFill>
                <a:latin typeface="Arial Rounded MT Bold" pitchFamily="34" charset="0"/>
              </a:rPr>
              <a:t>Discover the world you live in!</a:t>
            </a:r>
          </a:p>
        </p:txBody>
      </p:sp>
      <p:pic>
        <p:nvPicPr>
          <p:cNvPr id="2" name="Audio 1">
            <a:hlinkClick r:id="" action="ppaction://media"/>
            <a:extLst>
              <a:ext uri="{FF2B5EF4-FFF2-40B4-BE49-F238E27FC236}">
                <a16:creationId xmlns:a16="http://schemas.microsoft.com/office/drawing/2014/main" xmlns="" id="{1F9344C8-39E1-4758-B8D3-39D804A209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Click="0" advTm="19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penmillhotel.co.uk/en/images/local_durdl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5894" y="1290480"/>
            <a:ext cx="4784595" cy="2287784"/>
          </a:xfrm>
          <a:prstGeom prst="rect">
            <a:avLst/>
          </a:prstGeom>
          <a:noFill/>
        </p:spPr>
      </p:pic>
      <p:pic>
        <p:nvPicPr>
          <p:cNvPr id="9" name="Picture 6" descr="http://www.weirdwarp.com/wp-content/uploads/2010/03/volcano-erupti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39752" y="1290648"/>
            <a:ext cx="1574959" cy="2360246"/>
          </a:xfrm>
          <a:prstGeom prst="rect">
            <a:avLst/>
          </a:prstGeom>
          <a:noFill/>
        </p:spPr>
      </p:pic>
      <p:pic>
        <p:nvPicPr>
          <p:cNvPr id="8" name="Picture 4" descr="http://www.wolaver.org/Space/Cleveland_volcan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620" y="1340768"/>
            <a:ext cx="2272132" cy="2310126"/>
          </a:xfrm>
          <a:prstGeom prst="rect">
            <a:avLst/>
          </a:prstGeom>
          <a:noFill/>
        </p:spPr>
      </p:pic>
      <p:pic>
        <p:nvPicPr>
          <p:cNvPr id="10" name="Picture 2" descr="http://www.google.co.uk/url?sa=i&amp;source=images&amp;cd=&amp;docid=_KBqHDJ_QPLlMM&amp;tbnid=hjR3BG1M3ktDNM:&amp;ved=0CAUQjBw&amp;url=http%3A%2F%2Fwww.falriver.co.uk%2Fcache%2Fimages%2F11%2FstageABlock4%2Fjust-the-river.jpg&amp;ei=XL0MU9-kLIaf7AbM2YDADw&amp;psig=AFQjCNH5f1nniJOgq2IpXcecH5-bwiSVRw&amp;ust=139343023682692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49511" y="3283413"/>
            <a:ext cx="3348922" cy="1695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google.co.uk/url?sa=i&amp;source=images&amp;cd=&amp;docid=YDQ_dEQg3nHEEM&amp;tbnid=DBlse72cw7EfTM:&amp;ved=0CAUQjBw&amp;url=http%3A%2F%2F6269-9001.zippykid.netdna-cdn.com%2Fwp-content%2Fuploads%2F2013%2F09%2FWaterfall-Wallpaper.jpg&amp;ei=aL0MU4aPI-PD7AaMj4GIBQ&amp;psig=AFQjCNEtrPJhWe6yuTOhLNiPMHYzp1U-KQ&amp;ust=139343024873714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49511" y="4733113"/>
            <a:ext cx="3195348" cy="18566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96" y="395953"/>
            <a:ext cx="7925696" cy="584775"/>
          </a:xfrm>
          <a:prstGeom prst="rect">
            <a:avLst/>
          </a:prstGeom>
        </p:spPr>
        <p:txBody>
          <a:bodyPr wrap="none">
            <a:spAutoFit/>
          </a:bodyPr>
          <a:lstStyle/>
          <a:p>
            <a:r>
              <a:rPr lang="en-GB" sz="3200" b="1" dirty="0">
                <a:solidFill>
                  <a:srgbClr val="0070C0"/>
                </a:solidFill>
              </a:rPr>
              <a:t>Paper 1: Living with the physical environment</a:t>
            </a:r>
            <a:endParaRPr lang="en-GB" sz="3200" dirty="0">
              <a:solidFill>
                <a:srgbClr val="0070C0"/>
              </a:solidFill>
            </a:endParaRPr>
          </a:p>
        </p:txBody>
      </p:sp>
      <p:sp>
        <p:nvSpPr>
          <p:cNvPr id="3" name="Rectangle 2"/>
          <p:cNvSpPr/>
          <p:nvPr/>
        </p:nvSpPr>
        <p:spPr>
          <a:xfrm>
            <a:off x="765175" y="1081686"/>
            <a:ext cx="2527359"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GB" sz="2800" b="1" dirty="0"/>
              <a:t>Natural hazards</a:t>
            </a:r>
          </a:p>
        </p:txBody>
      </p:sp>
      <p:sp>
        <p:nvSpPr>
          <p:cNvPr id="5" name="Rectangle 4"/>
          <p:cNvSpPr/>
          <p:nvPr/>
        </p:nvSpPr>
        <p:spPr>
          <a:xfrm>
            <a:off x="6001260" y="1081686"/>
            <a:ext cx="2989857"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a:r>
              <a:rPr lang="en-GB" sz="2800" b="1" dirty="0"/>
              <a:t>Coastal landscapes</a:t>
            </a:r>
          </a:p>
        </p:txBody>
      </p:sp>
      <p:sp>
        <p:nvSpPr>
          <p:cNvPr id="6" name="Rectangle 5"/>
          <p:cNvSpPr/>
          <p:nvPr/>
        </p:nvSpPr>
        <p:spPr>
          <a:xfrm>
            <a:off x="3796337" y="4477279"/>
            <a:ext cx="2750433"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ctr"/>
            <a:r>
              <a:rPr lang="en-GB" sz="2800" b="1" dirty="0"/>
              <a:t>River landscapes </a:t>
            </a:r>
          </a:p>
        </p:txBody>
      </p:sp>
      <p:pic>
        <p:nvPicPr>
          <p:cNvPr id="1026" name="Picture 2" descr="http://resources.woodlands-junior.kent.sch.uk/customs/questions/images/clothes/top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56" y="3270884"/>
            <a:ext cx="1984233" cy="33188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01260" y="5724904"/>
            <a:ext cx="3015935"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GB" sz="2800" b="1" dirty="0"/>
              <a:t>UK physical landscapes </a:t>
            </a:r>
          </a:p>
        </p:txBody>
      </p:sp>
      <p:sp>
        <p:nvSpPr>
          <p:cNvPr id="13" name="TextBox 12"/>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pic>
        <p:nvPicPr>
          <p:cNvPr id="12" name="Picture 2" descr="Image result for tropical rainfore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 y="3748450"/>
            <a:ext cx="3416917" cy="242256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 descr="Image result for dese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6" descr="Image result for dese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desert"/>
          <p:cNvSpPr>
            <a:spLocks noChangeAspect="1" noChangeArrowheads="1"/>
          </p:cNvSpPr>
          <p:nvPr/>
        </p:nvSpPr>
        <p:spPr bwMode="auto">
          <a:xfrm>
            <a:off x="437600" y="11832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10" descr="Image result for dese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11"/>
          <a:stretch>
            <a:fillRect/>
          </a:stretch>
        </p:blipFill>
        <p:spPr>
          <a:xfrm>
            <a:off x="127948" y="5054203"/>
            <a:ext cx="2166411" cy="1624808"/>
          </a:xfrm>
          <a:prstGeom prst="rect">
            <a:avLst/>
          </a:prstGeom>
        </p:spPr>
      </p:pic>
      <p:sp>
        <p:nvSpPr>
          <p:cNvPr id="20" name="Rectangle 19"/>
          <p:cNvSpPr/>
          <p:nvPr/>
        </p:nvSpPr>
        <p:spPr>
          <a:xfrm>
            <a:off x="1062221" y="6155791"/>
            <a:ext cx="2776013" cy="523220"/>
          </a:xfrm>
          <a:prstGeom prst="rect">
            <a:avLst/>
          </a:prstGeom>
          <a:ln>
            <a:solidFill>
              <a:schemeClr val="accent3">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2800" b="1" dirty="0"/>
              <a:t>The living world</a:t>
            </a:r>
          </a:p>
        </p:txBody>
      </p:sp>
      <p:pic>
        <p:nvPicPr>
          <p:cNvPr id="19" name="Audio 18">
            <a:hlinkClick r:id="" action="ppaction://media"/>
            <a:extLst>
              <a:ext uri="{FF2B5EF4-FFF2-40B4-BE49-F238E27FC236}">
                <a16:creationId xmlns:a16="http://schemas.microsoft.com/office/drawing/2014/main" xmlns="" id="{E8951F92-7C3B-4008-849B-78427B31669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3495045"/>
      </p:ext>
    </p:extLst>
  </p:cSld>
  <p:clrMapOvr>
    <a:masterClrMapping/>
  </p:clrMapOvr>
  <p:transition advClick="0" advTm="47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www.theoacheampong.com/wp-content/uploads/2015/09/Nuclear-Power-Industry-Radiation-Protection-Standar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520" y="4038274"/>
            <a:ext cx="2888882" cy="192668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upload.wikimedia.org/wikipedia/commons/d/dc/Skyscrapers_of_Shinjuku_2009_January_(revise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1667828"/>
            <a:ext cx="4011910" cy="2193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bestourism.com/img/items/big/1184/Hoover-Dam-in-USA_View-of-Hoover-Dam_437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32435" y="3991038"/>
            <a:ext cx="1846163" cy="2726640"/>
          </a:xfrm>
          <a:prstGeom prst="rect">
            <a:avLst/>
          </a:prstGeom>
          <a:noFill/>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6925" y="2486769"/>
            <a:ext cx="2065174" cy="137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43161" y="1265769"/>
            <a:ext cx="1854034" cy="139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dailymail.co.uk/i/pix/2009/09/14/article-0-0596F1AB000005DC-206_468x286.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88024" y="2631962"/>
            <a:ext cx="2001206" cy="122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bbc.co.uk/tyne/content/images/2007/04/17/coal_miner_470x311.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86924" y="1265769"/>
            <a:ext cx="2065174" cy="136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539388"/>
            <a:ext cx="8964488" cy="584775"/>
          </a:xfrm>
          <a:prstGeom prst="rect">
            <a:avLst/>
          </a:prstGeom>
        </p:spPr>
        <p:txBody>
          <a:bodyPr wrap="square">
            <a:spAutoFit/>
          </a:bodyPr>
          <a:lstStyle/>
          <a:p>
            <a:r>
              <a:rPr lang="en-GB" sz="3200" b="1" dirty="0">
                <a:solidFill>
                  <a:srgbClr val="0070C0"/>
                </a:solidFill>
              </a:rPr>
              <a:t>Paper 2: Challenges in the human environment</a:t>
            </a:r>
            <a:endParaRPr lang="en-GB" sz="3200" dirty="0">
              <a:solidFill>
                <a:srgbClr val="0070C0"/>
              </a:solidFill>
            </a:endParaRPr>
          </a:p>
        </p:txBody>
      </p:sp>
      <p:sp>
        <p:nvSpPr>
          <p:cNvPr id="3" name="Rectangle 2"/>
          <p:cNvSpPr/>
          <p:nvPr/>
        </p:nvSpPr>
        <p:spPr>
          <a:xfrm>
            <a:off x="278440" y="1340768"/>
            <a:ext cx="2962703"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GB" sz="2800" dirty="0"/>
              <a:t>Urban issues and challenges</a:t>
            </a:r>
          </a:p>
        </p:txBody>
      </p:sp>
      <p:sp>
        <p:nvSpPr>
          <p:cNvPr id="4" name="Rectangle 3"/>
          <p:cNvSpPr/>
          <p:nvPr/>
        </p:nvSpPr>
        <p:spPr>
          <a:xfrm>
            <a:off x="5770178" y="1954389"/>
            <a:ext cx="2623032"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2800" dirty="0"/>
              <a:t>The changing economic world </a:t>
            </a:r>
          </a:p>
        </p:txBody>
      </p:sp>
      <p:sp>
        <p:nvSpPr>
          <p:cNvPr id="6" name="Rectangle 5"/>
          <p:cNvSpPr/>
          <p:nvPr/>
        </p:nvSpPr>
        <p:spPr>
          <a:xfrm>
            <a:off x="1759790" y="5487903"/>
            <a:ext cx="2380162"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800" dirty="0"/>
              <a:t>Resource management </a:t>
            </a:r>
          </a:p>
        </p:txBody>
      </p:sp>
      <p:pic>
        <p:nvPicPr>
          <p:cNvPr id="14" name="Picture 6" descr="http://www.treehugger.com/climate-ethics-drought.jpg"/>
          <p:cNvPicPr>
            <a:picLocks noChangeAspect="1" noChangeArrowheads="1"/>
          </p:cNvPicPr>
          <p:nvPr/>
        </p:nvPicPr>
        <p:blipFill>
          <a:blip r:embed="rId11" cstate="print"/>
          <a:srcRect/>
          <a:stretch>
            <a:fillRect/>
          </a:stretch>
        </p:blipFill>
        <p:spPr bwMode="auto">
          <a:xfrm>
            <a:off x="4572000" y="4725144"/>
            <a:ext cx="2485143" cy="1839006"/>
          </a:xfrm>
          <a:prstGeom prst="rect">
            <a:avLst/>
          </a:prstGeom>
          <a:noFill/>
        </p:spPr>
      </p:pic>
      <p:sp>
        <p:nvSpPr>
          <p:cNvPr id="5" name="Rectangle 4"/>
          <p:cNvSpPr/>
          <p:nvPr/>
        </p:nvSpPr>
        <p:spPr>
          <a:xfrm>
            <a:off x="5004048" y="4417948"/>
            <a:ext cx="3157466"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ctr"/>
            <a:r>
              <a:rPr lang="en-GB" sz="2800" dirty="0"/>
              <a:t>Water as a resource </a:t>
            </a:r>
          </a:p>
        </p:txBody>
      </p:sp>
      <p:sp>
        <p:nvSpPr>
          <p:cNvPr id="18" name="TextBox 17"/>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pic>
        <p:nvPicPr>
          <p:cNvPr id="7" name="Audio 6">
            <a:hlinkClick r:id="" action="ppaction://media"/>
            <a:extLst>
              <a:ext uri="{FF2B5EF4-FFF2-40B4-BE49-F238E27FC236}">
                <a16:creationId xmlns:a16="http://schemas.microsoft.com/office/drawing/2014/main" xmlns="" id="{FBED25A6-07A8-459A-A370-9BAAE02E64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3011065"/>
      </p:ext>
    </p:extLst>
  </p:cSld>
  <p:clrMapOvr>
    <a:masterClrMapping/>
  </p:clrMapOvr>
  <p:transition advClick="0" advTm="72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O:\Staff\GEOGRAPHY NEW\GCSE Controlled Assessment Wales 2012\Photos River\02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0784" y="1484784"/>
            <a:ext cx="2690253" cy="20176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Staff\GEOGRAPHY NEW\GCSE Controlled Assessment Wales 2012\Photos River\00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3282468" y="3676406"/>
            <a:ext cx="2543583" cy="1907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Staff\GEOGRAPHY NEW\GCSE Controlled Assessment Wales 2012\Teacher Photos 2\IMG_094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01622">
            <a:off x="6344381" y="3001636"/>
            <a:ext cx="2675608" cy="1783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O:\Staff\GEOGRAPHY NEW\GCSE Controlled Assessment Wales 2012\Teacher Photos 2\IMG_096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406876">
            <a:off x="424521" y="3720793"/>
            <a:ext cx="2816167" cy="18774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550421"/>
            <a:ext cx="6808274" cy="646331"/>
          </a:xfrm>
          <a:prstGeom prst="rect">
            <a:avLst/>
          </a:prstGeom>
        </p:spPr>
        <p:txBody>
          <a:bodyPr wrap="none">
            <a:spAutoFit/>
          </a:bodyPr>
          <a:lstStyle/>
          <a:p>
            <a:r>
              <a:rPr lang="en-GB" sz="3600" b="1" dirty="0">
                <a:solidFill>
                  <a:srgbClr val="0070C0"/>
                </a:solidFill>
              </a:rPr>
              <a:t>Paper 3: Geographical applications</a:t>
            </a:r>
            <a:endParaRPr lang="en-GB" sz="3600" dirty="0">
              <a:solidFill>
                <a:srgbClr val="0070C0"/>
              </a:solidFill>
            </a:endParaRPr>
          </a:p>
        </p:txBody>
      </p:sp>
      <p:sp>
        <p:nvSpPr>
          <p:cNvPr id="4" name="Rectangle 3"/>
          <p:cNvSpPr/>
          <p:nvPr/>
        </p:nvSpPr>
        <p:spPr>
          <a:xfrm>
            <a:off x="788206" y="1988839"/>
            <a:ext cx="3650315"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GB" sz="4000" b="1" dirty="0"/>
              <a:t>Issue evaluation </a:t>
            </a:r>
          </a:p>
        </p:txBody>
      </p:sp>
      <p:sp>
        <p:nvSpPr>
          <p:cNvPr id="5" name="Rectangle 4"/>
          <p:cNvSpPr/>
          <p:nvPr/>
        </p:nvSpPr>
        <p:spPr>
          <a:xfrm>
            <a:off x="5675503" y="5373216"/>
            <a:ext cx="2624565" cy="7694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r>
              <a:rPr lang="en-GB" sz="4400" b="1" dirty="0"/>
              <a:t>Fieldwork </a:t>
            </a:r>
          </a:p>
        </p:txBody>
      </p:sp>
      <p:sp>
        <p:nvSpPr>
          <p:cNvPr id="12" name="TextBox 11"/>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pic>
        <p:nvPicPr>
          <p:cNvPr id="3" name="Audio 2">
            <a:hlinkClick r:id="" action="ppaction://media"/>
            <a:extLst>
              <a:ext uri="{FF2B5EF4-FFF2-40B4-BE49-F238E27FC236}">
                <a16:creationId xmlns:a16="http://schemas.microsoft.com/office/drawing/2014/main" xmlns="" id="{E1D5D36D-41CF-4A53-B11C-D491B32568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2701341"/>
      </p:ext>
    </p:extLst>
  </p:cSld>
  <p:clrMapOvr>
    <a:masterClrMapping/>
  </p:clrMapOvr>
  <p:transition advClick="0" advTm="499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8254" t="13579" r="42617" b="9642"/>
          <a:stretch/>
        </p:blipFill>
        <p:spPr>
          <a:xfrm rot="21164306">
            <a:off x="711301" y="1062473"/>
            <a:ext cx="3529348" cy="5194134"/>
          </a:xfrm>
          <a:prstGeom prst="rect">
            <a:avLst/>
          </a:prstGeom>
        </p:spPr>
      </p:pic>
      <p:pic>
        <p:nvPicPr>
          <p:cNvPr id="3" name="Picture 2"/>
          <p:cNvPicPr>
            <a:picLocks noChangeAspect="1"/>
          </p:cNvPicPr>
          <p:nvPr/>
        </p:nvPicPr>
        <p:blipFill rotWithShape="1">
          <a:blip r:embed="rId5"/>
          <a:srcRect l="18254" t="14563" r="42618" b="15547"/>
          <a:stretch/>
        </p:blipFill>
        <p:spPr>
          <a:xfrm rot="416636">
            <a:off x="4362997" y="1561664"/>
            <a:ext cx="3816424" cy="5112568"/>
          </a:xfrm>
          <a:prstGeom prst="rect">
            <a:avLst/>
          </a:prstGeom>
        </p:spPr>
      </p:pic>
      <p:sp>
        <p:nvSpPr>
          <p:cNvPr id="4" name="Rectangle 3"/>
          <p:cNvSpPr/>
          <p:nvPr/>
        </p:nvSpPr>
        <p:spPr>
          <a:xfrm>
            <a:off x="5041579" y="567863"/>
            <a:ext cx="3650315"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GB" sz="3200" b="1" dirty="0"/>
              <a:t>Issue evaluation </a:t>
            </a:r>
          </a:p>
        </p:txBody>
      </p:sp>
      <p:sp>
        <p:nvSpPr>
          <p:cNvPr id="5" name="Rectangle 4"/>
          <p:cNvSpPr/>
          <p:nvPr/>
        </p:nvSpPr>
        <p:spPr>
          <a:xfrm>
            <a:off x="179512" y="550421"/>
            <a:ext cx="4592924" cy="461665"/>
          </a:xfrm>
          <a:prstGeom prst="rect">
            <a:avLst/>
          </a:prstGeom>
        </p:spPr>
        <p:txBody>
          <a:bodyPr wrap="none">
            <a:spAutoFit/>
          </a:bodyPr>
          <a:lstStyle/>
          <a:p>
            <a:r>
              <a:rPr lang="en-GB" sz="2400" b="1" dirty="0">
                <a:solidFill>
                  <a:srgbClr val="0070C0"/>
                </a:solidFill>
              </a:rPr>
              <a:t>Paper 3: Geographical applications</a:t>
            </a:r>
            <a:endParaRPr lang="en-GB" sz="2400" dirty="0">
              <a:solidFill>
                <a:srgbClr val="0070C0"/>
              </a:solidFill>
            </a:endParaRPr>
          </a:p>
        </p:txBody>
      </p:sp>
      <p:sp>
        <p:nvSpPr>
          <p:cNvPr id="6" name="TextBox 5"/>
          <p:cNvSpPr txBox="1"/>
          <p:nvPr/>
        </p:nvSpPr>
        <p:spPr>
          <a:xfrm>
            <a:off x="0" y="0"/>
            <a:ext cx="91440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latin typeface="Arial Rounded MT Bold" panose="020F0704030504030204" pitchFamily="34" charset="0"/>
              </a:rPr>
              <a:t>GCSE Geography at SCGSG</a:t>
            </a:r>
          </a:p>
        </p:txBody>
      </p:sp>
      <p:pic>
        <p:nvPicPr>
          <p:cNvPr id="7" name="Audio 6">
            <a:hlinkClick r:id="" action="ppaction://media"/>
            <a:extLst>
              <a:ext uri="{FF2B5EF4-FFF2-40B4-BE49-F238E27FC236}">
                <a16:creationId xmlns:a16="http://schemas.microsoft.com/office/drawing/2014/main" xmlns="" id="{EB140C45-1480-4E4B-BD5C-0C8634B8DE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5847819"/>
      </p:ext>
    </p:extLst>
  </p:cSld>
  <p:clrMapOvr>
    <a:masterClrMapping/>
  </p:clrMapOvr>
  <p:transition advClick="0" advTm="42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140" y="2586038"/>
            <a:ext cx="8459720" cy="4001095"/>
          </a:xfrm>
          <a:prstGeom prst="rect">
            <a:avLst/>
          </a:prstGeom>
        </p:spPr>
        <p:txBody>
          <a:bodyPr wrap="square">
            <a:spAutoFit/>
          </a:bodyPr>
          <a:lstStyle/>
          <a:p>
            <a:pPr algn="ctr"/>
            <a:r>
              <a:rPr lang="en-GB" sz="2800" dirty="0">
                <a:latin typeface="Aharoni" panose="02010803020104030203" pitchFamily="2" charset="-79"/>
                <a:cs typeface="Aharoni" panose="02010803020104030203" pitchFamily="2" charset="-79"/>
              </a:rPr>
              <a:t>Geographers have a wide range of skills that can be applied to other areas. </a:t>
            </a:r>
          </a:p>
          <a:p>
            <a:endParaRPr lang="en-GB" dirty="0"/>
          </a:p>
          <a:p>
            <a:r>
              <a:rPr lang="en-GB" dirty="0"/>
              <a:t>Here are a few examples:</a:t>
            </a:r>
          </a:p>
          <a:p>
            <a:endParaRPr lang="en-GB" dirty="0"/>
          </a:p>
          <a:p>
            <a:pPr marL="285750" indent="-285750">
              <a:buFont typeface="Arial" panose="020B0604020202020204" pitchFamily="34" charset="0"/>
              <a:buChar char="•"/>
            </a:pPr>
            <a:r>
              <a:rPr lang="en-GB" b="1" dirty="0"/>
              <a:t>Research skills</a:t>
            </a:r>
            <a:r>
              <a:rPr lang="en-GB" dirty="0"/>
              <a:t>, both primary - doing your own original research through fieldwork, and secondary - research using books and journals.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Statistical skills: </a:t>
            </a:r>
            <a:r>
              <a:rPr lang="en-GB" dirty="0"/>
              <a:t>Learning to collect, use and understand numbers is a valuable skill which is useful in science, finance, management and much more.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Computer skills: </a:t>
            </a:r>
            <a:r>
              <a:rPr lang="en-GB" dirty="0"/>
              <a:t>word processing, presentation, Geographical Information Systems, data sets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4" y="461665"/>
            <a:ext cx="25241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s://21stcenturylearning.wikispaces.com/file/view/Picture3.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6213" y="546092"/>
            <a:ext cx="2328622" cy="1640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pic>
        <p:nvPicPr>
          <p:cNvPr id="3" name="Audio 2">
            <a:hlinkClick r:id="" action="ppaction://media"/>
            <a:extLst>
              <a:ext uri="{FF2B5EF4-FFF2-40B4-BE49-F238E27FC236}">
                <a16:creationId xmlns:a16="http://schemas.microsoft.com/office/drawing/2014/main" xmlns="" id="{D00D2225-27DA-447E-916C-776416B41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7723895"/>
      </p:ext>
    </p:extLst>
  </p:cSld>
  <p:clrMapOvr>
    <a:masterClrMapping/>
  </p:clrMapOvr>
  <p:transition advClick="0" advTm="26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9860" t="17068" r="46627" b="59659"/>
          <a:stretch/>
        </p:blipFill>
        <p:spPr>
          <a:xfrm>
            <a:off x="251519" y="1195011"/>
            <a:ext cx="4320480" cy="2400266"/>
          </a:xfrm>
          <a:prstGeom prst="rect">
            <a:avLst/>
          </a:prstGeom>
        </p:spPr>
      </p:pic>
      <p:sp>
        <p:nvSpPr>
          <p:cNvPr id="4" name="TextBox 3"/>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sp>
        <p:nvSpPr>
          <p:cNvPr id="5" name="TextBox 4"/>
          <p:cNvSpPr txBox="1"/>
          <p:nvPr/>
        </p:nvSpPr>
        <p:spPr>
          <a:xfrm>
            <a:off x="179512" y="404664"/>
            <a:ext cx="8424936" cy="646331"/>
          </a:xfrm>
          <a:prstGeom prst="rect">
            <a:avLst/>
          </a:prstGeom>
          <a:noFill/>
        </p:spPr>
        <p:txBody>
          <a:bodyPr wrap="square" rtlCol="0">
            <a:spAutoFit/>
          </a:bodyPr>
          <a:lstStyle/>
          <a:p>
            <a:pPr algn="ctr"/>
            <a:r>
              <a:rPr lang="en-GB" sz="3600" dirty="0">
                <a:solidFill>
                  <a:srgbClr val="0070C0"/>
                </a:solidFill>
                <a:latin typeface="Arial Rounded MT Bold" pitchFamily="34" charset="0"/>
              </a:rPr>
              <a:t>What support is available?</a:t>
            </a: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Lst>
          </a:blip>
          <a:srcRect l="29499" t="16761" r="30276" b="9493"/>
          <a:stretch/>
        </p:blipFill>
        <p:spPr>
          <a:xfrm rot="21076397">
            <a:off x="4865867" y="1279665"/>
            <a:ext cx="1944216" cy="2851517"/>
          </a:xfrm>
          <a:prstGeom prst="rect">
            <a:avLst/>
          </a:prstGeom>
        </p:spPr>
      </p:pic>
      <p:pic>
        <p:nvPicPr>
          <p:cNvPr id="8" name="Picture 7"/>
          <p:cNvPicPr>
            <a:picLocks noChangeAspect="1"/>
          </p:cNvPicPr>
          <p:nvPr/>
        </p:nvPicPr>
        <p:blipFill rotWithShape="1">
          <a:blip r:embed="rId7">
            <a:duotone>
              <a:prstClr val="black"/>
              <a:schemeClr val="accent4">
                <a:lumMod val="20000"/>
                <a:lumOff val="80000"/>
                <a:tint val="45000"/>
                <a:satMod val="400000"/>
              </a:schemeClr>
            </a:duotone>
          </a:blip>
          <a:srcRect l="28932" t="18347" r="30164" b="11816"/>
          <a:stretch/>
        </p:blipFill>
        <p:spPr>
          <a:xfrm rot="1139737">
            <a:off x="6479744" y="1466662"/>
            <a:ext cx="1777520" cy="2427833"/>
          </a:xfrm>
          <a:prstGeom prst="rect">
            <a:avLst/>
          </a:prstGeom>
        </p:spPr>
      </p:pic>
      <p:pic>
        <p:nvPicPr>
          <p:cNvPr id="9" name="Picture 8"/>
          <p:cNvPicPr>
            <a:picLocks noChangeAspect="1"/>
          </p:cNvPicPr>
          <p:nvPr/>
        </p:nvPicPr>
        <p:blipFill rotWithShape="1">
          <a:blip r:embed="rId8"/>
          <a:srcRect l="3476" t="21723" r="22377" b="14556"/>
          <a:stretch/>
        </p:blipFill>
        <p:spPr>
          <a:xfrm rot="21173561">
            <a:off x="374012" y="3904533"/>
            <a:ext cx="3166019" cy="2176638"/>
          </a:xfrm>
          <a:prstGeom prst="rect">
            <a:avLst/>
          </a:prstGeom>
        </p:spPr>
      </p:pic>
      <p:pic>
        <p:nvPicPr>
          <p:cNvPr id="10" name="Picture 9"/>
          <p:cNvPicPr>
            <a:picLocks noChangeAspect="1"/>
          </p:cNvPicPr>
          <p:nvPr/>
        </p:nvPicPr>
        <p:blipFill>
          <a:blip r:embed="rId9"/>
          <a:stretch>
            <a:fillRect/>
          </a:stretch>
        </p:blipFill>
        <p:spPr>
          <a:xfrm>
            <a:off x="2555776" y="4549451"/>
            <a:ext cx="3069315" cy="2124911"/>
          </a:xfrm>
          <a:prstGeom prst="rect">
            <a:avLst/>
          </a:prstGeom>
        </p:spPr>
      </p:pic>
      <p:pic>
        <p:nvPicPr>
          <p:cNvPr id="11" name="Picture 10"/>
          <p:cNvPicPr>
            <a:picLocks noChangeAspect="1"/>
          </p:cNvPicPr>
          <p:nvPr/>
        </p:nvPicPr>
        <p:blipFill>
          <a:blip r:embed="rId10"/>
          <a:stretch>
            <a:fillRect/>
          </a:stretch>
        </p:blipFill>
        <p:spPr>
          <a:xfrm>
            <a:off x="5895456" y="4521494"/>
            <a:ext cx="2907763" cy="2180823"/>
          </a:xfrm>
          <a:prstGeom prst="rect">
            <a:avLst/>
          </a:prstGeom>
        </p:spPr>
      </p:pic>
      <p:pic>
        <p:nvPicPr>
          <p:cNvPr id="2" name="Audio 1">
            <a:hlinkClick r:id="" action="ppaction://media"/>
            <a:extLst>
              <a:ext uri="{FF2B5EF4-FFF2-40B4-BE49-F238E27FC236}">
                <a16:creationId xmlns:a16="http://schemas.microsoft.com/office/drawing/2014/main" xmlns="" id="{17E55997-8001-4D2E-9EAB-87CF63BE51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4795390"/>
      </p:ext>
    </p:extLst>
  </p:cSld>
  <p:clrMapOvr>
    <a:masterClrMapping/>
  </p:clrMapOvr>
  <p:transition advClick="0" advTm="31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34159"/>
            <a:ext cx="8424936" cy="646331"/>
          </a:xfrm>
          <a:prstGeom prst="rect">
            <a:avLst/>
          </a:prstGeom>
          <a:noFill/>
        </p:spPr>
        <p:txBody>
          <a:bodyPr wrap="square" rtlCol="0">
            <a:spAutoFit/>
          </a:bodyPr>
          <a:lstStyle/>
          <a:p>
            <a:pPr algn="ctr"/>
            <a:r>
              <a:rPr lang="en-GB" sz="3600" dirty="0">
                <a:solidFill>
                  <a:srgbClr val="0070C0"/>
                </a:solidFill>
                <a:latin typeface="Arial Rounded MT Bold" pitchFamily="34" charset="0"/>
              </a:rPr>
              <a:t>How will I be examined?</a:t>
            </a:r>
          </a:p>
        </p:txBody>
      </p:sp>
      <p:pic>
        <p:nvPicPr>
          <p:cNvPr id="3076" name="Picture 4" descr="http://www.istockphoto.com/file_thumbview_approve/5908933/2/istockphoto_5908933-continent-separated-world-map-with-globes-se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1600" y="4653136"/>
            <a:ext cx="6701893" cy="2035324"/>
          </a:xfrm>
          <a:prstGeom prst="rect">
            <a:avLst/>
          </a:prstGeom>
          <a:noFill/>
        </p:spPr>
      </p:pic>
      <p:sp>
        <p:nvSpPr>
          <p:cNvPr id="4" name="TextBox 3"/>
          <p:cNvSpPr txBox="1"/>
          <p:nvPr/>
        </p:nvSpPr>
        <p:spPr>
          <a:xfrm>
            <a:off x="323528" y="1470263"/>
            <a:ext cx="2664296"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2000" b="1" dirty="0"/>
              <a:t>Paper 1: Living with the physical environment</a:t>
            </a:r>
          </a:p>
          <a:p>
            <a:pPr algn="ctr"/>
            <a:endParaRPr lang="en-GB" sz="2000" dirty="0"/>
          </a:p>
          <a:p>
            <a:pPr algn="ctr"/>
            <a:r>
              <a:rPr lang="en-GB" sz="2000" dirty="0"/>
              <a:t>Written exam: 1 hour 30 minutes</a:t>
            </a:r>
          </a:p>
          <a:p>
            <a:pPr algn="ctr"/>
            <a:endParaRPr lang="en-GB" sz="2000" dirty="0"/>
          </a:p>
          <a:p>
            <a:pPr algn="ctr"/>
            <a:r>
              <a:rPr lang="en-GB" sz="2000" dirty="0"/>
              <a:t>35% of GCSE</a:t>
            </a:r>
          </a:p>
        </p:txBody>
      </p:sp>
      <p:sp>
        <p:nvSpPr>
          <p:cNvPr id="7" name="TextBox 6"/>
          <p:cNvSpPr txBox="1"/>
          <p:nvPr/>
        </p:nvSpPr>
        <p:spPr>
          <a:xfrm>
            <a:off x="3206422" y="1470263"/>
            <a:ext cx="2877746" cy="224676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000" b="1" dirty="0"/>
              <a:t>Paper 2: Challenges in the human environment</a:t>
            </a:r>
          </a:p>
          <a:p>
            <a:pPr algn="ctr"/>
            <a:endParaRPr lang="en-GB" sz="2000" dirty="0"/>
          </a:p>
          <a:p>
            <a:pPr algn="ctr"/>
            <a:r>
              <a:rPr lang="en-GB" sz="2000" dirty="0"/>
              <a:t>Written exam: 1 hour 30 minutes</a:t>
            </a:r>
          </a:p>
          <a:p>
            <a:pPr algn="ctr"/>
            <a:endParaRPr lang="en-GB" sz="2000" dirty="0"/>
          </a:p>
          <a:p>
            <a:pPr algn="ctr"/>
            <a:r>
              <a:rPr lang="en-GB" sz="2000" dirty="0"/>
              <a:t>35% of GCSE</a:t>
            </a:r>
          </a:p>
        </p:txBody>
      </p:sp>
      <p:sp>
        <p:nvSpPr>
          <p:cNvPr id="8" name="TextBox 7"/>
          <p:cNvSpPr txBox="1"/>
          <p:nvPr/>
        </p:nvSpPr>
        <p:spPr>
          <a:xfrm>
            <a:off x="6300192" y="1470262"/>
            <a:ext cx="2592288"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b="1" dirty="0"/>
              <a:t>Paper 3: Geographical applications</a:t>
            </a:r>
          </a:p>
          <a:p>
            <a:pPr algn="ctr"/>
            <a:endParaRPr lang="en-GB" sz="2000" dirty="0"/>
          </a:p>
          <a:p>
            <a:pPr algn="ctr"/>
            <a:r>
              <a:rPr lang="en-GB" sz="2000" dirty="0"/>
              <a:t>Written exam: 1 hour 15 minutes</a:t>
            </a:r>
          </a:p>
          <a:p>
            <a:pPr algn="ctr"/>
            <a:endParaRPr lang="en-GB" sz="2000" dirty="0"/>
          </a:p>
          <a:p>
            <a:pPr algn="ctr"/>
            <a:r>
              <a:rPr lang="en-GB" sz="2000" dirty="0"/>
              <a:t>30% of GCSE</a:t>
            </a:r>
          </a:p>
        </p:txBody>
      </p:sp>
      <p:sp>
        <p:nvSpPr>
          <p:cNvPr id="9" name="TextBox 8"/>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pic>
        <p:nvPicPr>
          <p:cNvPr id="3" name="Audio 2">
            <a:hlinkClick r:id="" action="ppaction://media"/>
            <a:extLst>
              <a:ext uri="{FF2B5EF4-FFF2-40B4-BE49-F238E27FC236}">
                <a16:creationId xmlns:a16="http://schemas.microsoft.com/office/drawing/2014/main" xmlns="" id="{21310AAB-248E-44CB-89CC-EFBE60988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Click="0" advTm="30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FD34285-70FB-42A3-862A-3298C7578F3A}"/>
              </a:ext>
            </a:extLst>
          </p:cNvPr>
          <p:cNvSpPr txBox="1"/>
          <p:nvPr/>
        </p:nvSpPr>
        <p:spPr>
          <a:xfrm>
            <a:off x="0" y="0"/>
            <a:ext cx="91440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dirty="0">
                <a:latin typeface="Arial Rounded MT Bold" panose="020F0704030504030204" pitchFamily="34" charset="0"/>
              </a:rPr>
              <a:t>GCSE Geography at SCGSG</a:t>
            </a:r>
          </a:p>
        </p:txBody>
      </p:sp>
      <p:sp>
        <p:nvSpPr>
          <p:cNvPr id="3" name="Rectangle 2">
            <a:extLst>
              <a:ext uri="{FF2B5EF4-FFF2-40B4-BE49-F238E27FC236}">
                <a16:creationId xmlns:a16="http://schemas.microsoft.com/office/drawing/2014/main" xmlns="" id="{9424C32A-DFFF-4924-B289-F4A2B40B593E}"/>
              </a:ext>
            </a:extLst>
          </p:cNvPr>
          <p:cNvSpPr/>
          <p:nvPr/>
        </p:nvSpPr>
        <p:spPr>
          <a:xfrm rot="394621">
            <a:off x="4999354" y="3957086"/>
            <a:ext cx="3837132"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GB" dirty="0"/>
              <a:t>We are surrounded by geography on a daily basis, studying geography at GCSE allows us to appreciate things in much more detail. </a:t>
            </a:r>
          </a:p>
        </p:txBody>
      </p:sp>
      <p:sp>
        <p:nvSpPr>
          <p:cNvPr id="4" name="Rectangle 3">
            <a:extLst>
              <a:ext uri="{FF2B5EF4-FFF2-40B4-BE49-F238E27FC236}">
                <a16:creationId xmlns:a16="http://schemas.microsoft.com/office/drawing/2014/main" xmlns="" id="{37021FA4-2393-4359-951C-E4499D91EA75}"/>
              </a:ext>
            </a:extLst>
          </p:cNvPr>
          <p:cNvSpPr/>
          <p:nvPr/>
        </p:nvSpPr>
        <p:spPr>
          <a:xfrm>
            <a:off x="564494" y="3741285"/>
            <a:ext cx="3504472"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GB" dirty="0"/>
              <a:t>Geography opens your eyes to the world around you, from the people to the landscape. </a:t>
            </a:r>
          </a:p>
        </p:txBody>
      </p:sp>
      <p:sp>
        <p:nvSpPr>
          <p:cNvPr id="5" name="TextBox 4">
            <a:extLst>
              <a:ext uri="{FF2B5EF4-FFF2-40B4-BE49-F238E27FC236}">
                <a16:creationId xmlns:a16="http://schemas.microsoft.com/office/drawing/2014/main" xmlns="" id="{BA4A5FFA-3D5D-471A-BAD8-3447D7909DD4}"/>
              </a:ext>
            </a:extLst>
          </p:cNvPr>
          <p:cNvSpPr txBox="1"/>
          <p:nvPr/>
        </p:nvSpPr>
        <p:spPr>
          <a:xfrm rot="21385506">
            <a:off x="562954" y="4989680"/>
            <a:ext cx="3463323"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dirty="0"/>
              <a:t>We have such a variety of tasks from independent research, paired and group work, model making and presentations – as well as exam questions practice.</a:t>
            </a:r>
          </a:p>
        </p:txBody>
      </p:sp>
      <p:sp>
        <p:nvSpPr>
          <p:cNvPr id="6" name="TextBox 5">
            <a:extLst>
              <a:ext uri="{FF2B5EF4-FFF2-40B4-BE49-F238E27FC236}">
                <a16:creationId xmlns:a16="http://schemas.microsoft.com/office/drawing/2014/main" xmlns="" id="{FB875FBD-4939-4206-93C7-D344A1C65109}"/>
              </a:ext>
            </a:extLst>
          </p:cNvPr>
          <p:cNvSpPr txBox="1"/>
          <p:nvPr/>
        </p:nvSpPr>
        <p:spPr>
          <a:xfrm>
            <a:off x="4860032" y="5373216"/>
            <a:ext cx="331236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Geography links so well with my other GCSE options, so it’s great to apply my knowledge to another areas.</a:t>
            </a:r>
          </a:p>
        </p:txBody>
      </p:sp>
      <p:pic>
        <p:nvPicPr>
          <p:cNvPr id="7" name="Picture 6">
            <a:extLst>
              <a:ext uri="{FF2B5EF4-FFF2-40B4-BE49-F238E27FC236}">
                <a16:creationId xmlns:a16="http://schemas.microsoft.com/office/drawing/2014/main" xmlns="" id="{930A8B7B-DEDC-4430-8AFB-AC6EE47CEA2B}"/>
              </a:ext>
            </a:extLst>
          </p:cNvPr>
          <p:cNvPicPr>
            <a:picLocks noChangeAspect="1"/>
          </p:cNvPicPr>
          <p:nvPr/>
        </p:nvPicPr>
        <p:blipFill>
          <a:blip r:embed="rId4"/>
          <a:stretch>
            <a:fillRect/>
          </a:stretch>
        </p:blipFill>
        <p:spPr>
          <a:xfrm>
            <a:off x="511712" y="2530771"/>
            <a:ext cx="8120576" cy="920576"/>
          </a:xfrm>
          <a:prstGeom prst="rect">
            <a:avLst/>
          </a:prstGeom>
        </p:spPr>
      </p:pic>
      <p:sp>
        <p:nvSpPr>
          <p:cNvPr id="8" name="Rectangle 7">
            <a:extLst>
              <a:ext uri="{FF2B5EF4-FFF2-40B4-BE49-F238E27FC236}">
                <a16:creationId xmlns:a16="http://schemas.microsoft.com/office/drawing/2014/main" xmlns="" id="{F44BC9A2-2791-4943-96E1-330403AECBDC}"/>
              </a:ext>
            </a:extLst>
          </p:cNvPr>
          <p:cNvSpPr/>
          <p:nvPr/>
        </p:nvSpPr>
        <p:spPr>
          <a:xfrm>
            <a:off x="0" y="618637"/>
            <a:ext cx="9108504" cy="1369606"/>
          </a:xfrm>
          <a:prstGeom prst="rect">
            <a:avLst/>
          </a:prstGeom>
        </p:spPr>
        <p:txBody>
          <a:bodyPr wrap="square">
            <a:spAutoFit/>
          </a:bodyPr>
          <a:lstStyle/>
          <a:p>
            <a:pPr algn="ctr"/>
            <a:r>
              <a:rPr lang="en-GB" sz="2400" b="1" i="1" dirty="0"/>
              <a:t>Geography inspires pupils to become global citizens by exploring their own place in the world, their values and responsibilities to other people, to the environment and to the sustainability of the planet</a:t>
            </a:r>
            <a:endParaRPr lang="en-GB" sz="2000" dirty="0"/>
          </a:p>
          <a:p>
            <a:pPr algn="ctr"/>
            <a:r>
              <a:rPr lang="en-GB" sz="1100" dirty="0"/>
              <a:t>The importance of geography, National Curriculum Programme of Study. © QCDA</a:t>
            </a:r>
          </a:p>
        </p:txBody>
      </p:sp>
      <p:pic>
        <p:nvPicPr>
          <p:cNvPr id="9" name="Audio 8">
            <a:hlinkClick r:id="" action="ppaction://media"/>
            <a:extLst>
              <a:ext uri="{FF2B5EF4-FFF2-40B4-BE49-F238E27FC236}">
                <a16:creationId xmlns:a16="http://schemas.microsoft.com/office/drawing/2014/main" xmlns="" id="{05BA7E4B-4EF1-4B87-9241-6B24E2C6FD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8981791"/>
      </p:ext>
    </p:extLst>
  </p:cSld>
  <p:clrMapOvr>
    <a:masterClrMapping/>
  </p:clrMapOvr>
  <p:transition advClick="0" advTm="329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390</Words>
  <Application>Microsoft Office PowerPoint</Application>
  <PresentationFormat>On-screen Show (4:3)</PresentationFormat>
  <Paragraphs>60</Paragraphs>
  <Slides>9</Slides>
  <Notes>1</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Aharoni</vt:lpstr>
      <vt:lpstr>Arial</vt:lpstr>
      <vt:lpstr>Arial Rounded MT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City Technology College, Kingshurst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hannah.pettit</dc:creator>
  <cp:lastModifiedBy>Microsoft account</cp:lastModifiedBy>
  <cp:revision>87</cp:revision>
  <cp:lastPrinted>2020-02-25T17:42:37Z</cp:lastPrinted>
  <dcterms:created xsi:type="dcterms:W3CDTF">2011-01-20T15:12:37Z</dcterms:created>
  <dcterms:modified xsi:type="dcterms:W3CDTF">2021-02-08T12:35:07Z</dcterms:modified>
</cp:coreProperties>
</file>