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02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06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46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96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7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6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6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42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3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7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2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0EF36-E2F7-46CA-944F-E987BEE74173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0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rench flag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88914"/>
            <a:ext cx="14255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88914"/>
            <a:ext cx="14255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432176" y="274638"/>
            <a:ext cx="6778625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kern="0" dirty="0">
                <a:solidFill>
                  <a:schemeClr val="tx1"/>
                </a:solidFill>
              </a:rPr>
              <a:t>Sutton Coldfield Grammar School for Girls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 bwMode="auto">
          <a:xfrm>
            <a:off x="2999581" y="2422331"/>
            <a:ext cx="6192838" cy="20133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kern="0" dirty="0">
                <a:solidFill>
                  <a:schemeClr val="tx1"/>
                </a:solidFill>
              </a:rPr>
              <a:t>Welcome to our presentation for </a:t>
            </a:r>
          </a:p>
          <a:p>
            <a:pPr eaLnBrk="1" hangingPunct="1">
              <a:defRPr/>
            </a:pPr>
            <a:r>
              <a:rPr lang="en-GB" altLang="en-US" kern="0" dirty="0">
                <a:solidFill>
                  <a:schemeClr val="tx1"/>
                </a:solidFill>
              </a:rPr>
              <a:t>GCSE French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487"/>
    </mc:Choice>
    <mc:Fallback xmlns="">
      <p:transition spd="slow" advClick="0" advTm="28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344" y="365125"/>
            <a:ext cx="78479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/>
              <a:t>Recommended links with other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altLang="en-US" sz="3200" kern="0" dirty="0"/>
          </a:p>
          <a:p>
            <a:pPr>
              <a:defRPr/>
            </a:pPr>
            <a:r>
              <a:rPr lang="en-GB" altLang="en-US" sz="3200" kern="0" dirty="0"/>
              <a:t>Due to the range of topics studied in modern languages, French is suitable for combination with any subject in school, at GCSE and A-level.</a:t>
            </a:r>
          </a:p>
        </p:txBody>
      </p:sp>
      <p:pic>
        <p:nvPicPr>
          <p:cNvPr id="4" name="Picture 4" descr="Image result for french 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36" y="146586"/>
            <a:ext cx="2028889" cy="13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french cul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6586"/>
            <a:ext cx="2261622" cy="15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8"/>
    </mc:Choice>
    <mc:Fallback xmlns="">
      <p:transition spd="slow" advTm="13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557" y="365125"/>
            <a:ext cx="7943353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Special demands 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altLang="en-US" sz="3200" kern="0" dirty="0"/>
          </a:p>
          <a:p>
            <a:pPr>
              <a:defRPr/>
            </a:pPr>
            <a:r>
              <a:rPr lang="en-GB" altLang="en-US" sz="3200" kern="0" dirty="0"/>
              <a:t>It is expected that students will spend about 1 and a half hours each week working on the subject outside lesson time (homework, reviewing classwork, learning vocabulary, preparing for assessment tasks).</a:t>
            </a:r>
          </a:p>
        </p:txBody>
      </p:sp>
      <p:pic>
        <p:nvPicPr>
          <p:cNvPr id="4" name="Picture 4" descr="Image result for french 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36" y="146586"/>
            <a:ext cx="2028889" cy="13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french cul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0" y="146586"/>
            <a:ext cx="1724137" cy="11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9"/>
    </mc:Choice>
    <mc:Fallback xmlns="">
      <p:transition spd="slow" advTm="15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433" y="365125"/>
            <a:ext cx="8054671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Future study and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altLang="en-US" sz="3200" kern="0" dirty="0"/>
          </a:p>
          <a:p>
            <a:pPr>
              <a:buFont typeface="Arial" charset="0"/>
              <a:buChar char="•"/>
              <a:defRPr/>
            </a:pPr>
            <a:r>
              <a:rPr lang="en-GB" altLang="en-US" sz="3200" dirty="0"/>
              <a:t>A GCSE qualification in a foreign language provides a good foundation for further language studies at ‘A Level’ and beyond.  </a:t>
            </a:r>
          </a:p>
          <a:p>
            <a:pPr>
              <a:defRPr/>
            </a:pPr>
            <a:r>
              <a:rPr lang="en-GB" altLang="en-US" sz="3200" dirty="0"/>
              <a:t>It is seen as an extremely useful qualification by all employers.</a:t>
            </a:r>
          </a:p>
        </p:txBody>
      </p:sp>
      <p:pic>
        <p:nvPicPr>
          <p:cNvPr id="4" name="Picture 4" descr="Image result for french 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36" y="146586"/>
            <a:ext cx="2028889" cy="13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french cul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0188"/>
            <a:ext cx="1778776" cy="11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4"/>
    </mc:Choice>
    <mc:Fallback xmlns="">
      <p:transition spd="slow" advTm="19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listening and we hope you found this presentation useful! </a:t>
            </a:r>
            <a:r>
              <a:rPr lang="en-GB" i="1" dirty="0"/>
              <a:t>À </a:t>
            </a:r>
            <a:r>
              <a:rPr lang="en-GB" i="1" dirty="0" err="1"/>
              <a:t>bientôt</a:t>
            </a:r>
            <a:r>
              <a:rPr lang="en-GB" i="1" dirty="0"/>
              <a:t>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french 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67" y="1825625"/>
            <a:ext cx="6793865" cy="45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79"/>
    </mc:Choice>
    <mc:Fallback xmlns="">
      <p:transition spd="slow" advTm="32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Course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200" kern="0" dirty="0"/>
              <a:t>The GCSE course offered will build on the knowledge acquired at KS3. The skills of listening, speaking, reading and writing will be further developed through the study of three themes:</a:t>
            </a:r>
          </a:p>
          <a:p>
            <a:pPr>
              <a:defRPr/>
            </a:pPr>
            <a:r>
              <a:rPr lang="en-GB" altLang="en-US" sz="3200" kern="0" dirty="0"/>
              <a:t>Theme 1: Identity and culture</a:t>
            </a:r>
          </a:p>
          <a:p>
            <a:pPr>
              <a:defRPr/>
            </a:pPr>
            <a:r>
              <a:rPr lang="en-GB" altLang="en-US" sz="3200" kern="0" dirty="0"/>
              <a:t>Theme 2: Local, national, international and global areas of interest</a:t>
            </a:r>
          </a:p>
          <a:p>
            <a:pPr>
              <a:defRPr/>
            </a:pPr>
            <a:r>
              <a:rPr lang="en-GB" altLang="en-US" sz="3200" kern="0" dirty="0"/>
              <a:t>Theme 3: Current and future study and employment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Image result for french 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6586"/>
            <a:ext cx="2261622" cy="15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rench cul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36" y="146586"/>
            <a:ext cx="2028889" cy="13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03"/>
    </mc:Choice>
    <mc:Fallback xmlns="">
      <p:transition spd="slow" advTm="28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Course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736" y="1825625"/>
            <a:ext cx="62490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Examples of topics within the 3 themes:</a:t>
            </a:r>
          </a:p>
          <a:p>
            <a:r>
              <a:rPr lang="en-GB" dirty="0"/>
              <a:t>Technology in everyday life</a:t>
            </a:r>
          </a:p>
          <a:p>
            <a:r>
              <a:rPr lang="en-GB" dirty="0"/>
              <a:t>Free-time activities</a:t>
            </a:r>
          </a:p>
          <a:p>
            <a:r>
              <a:rPr lang="en-GB" dirty="0"/>
              <a:t>Customs and festivals</a:t>
            </a:r>
          </a:p>
          <a:p>
            <a:r>
              <a:rPr lang="en-GB" dirty="0"/>
              <a:t>Home, town, neighbourhood and region</a:t>
            </a:r>
          </a:p>
          <a:p>
            <a:r>
              <a:rPr lang="en-GB" dirty="0"/>
              <a:t>Life at school and college</a:t>
            </a:r>
          </a:p>
          <a:p>
            <a:endParaRPr lang="en-GB" dirty="0"/>
          </a:p>
        </p:txBody>
      </p:sp>
      <p:pic>
        <p:nvPicPr>
          <p:cNvPr id="4" name="Picture 2" descr="Image result for aqa gcse french text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707">
            <a:off x="1033553" y="1800881"/>
            <a:ext cx="3406858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french cul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36" y="146586"/>
            <a:ext cx="2028889" cy="13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french cul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0" y="146586"/>
            <a:ext cx="2492209" cy="16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Image result for kerboodl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56" y="5434717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Aims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3200" dirty="0"/>
              <a:t>At the end of the course, the successful candidate will be 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3200" dirty="0"/>
              <a:t> understand spoken and written French in a variety of contexts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3200" dirty="0"/>
              <a:t>communicate confidently, clearly and effectively through both the spoken and written word. </a:t>
            </a:r>
          </a:p>
          <a:p>
            <a:endParaRPr lang="en-GB" sz="3200" dirty="0"/>
          </a:p>
        </p:txBody>
      </p:sp>
      <p:pic>
        <p:nvPicPr>
          <p:cNvPr id="4" name="Picture 4" descr="Image result for french 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36" y="146586"/>
            <a:ext cx="2028889" cy="13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french cul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46586"/>
            <a:ext cx="2261622" cy="15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1"/>
    </mc:Choice>
    <mc:Fallback xmlns="">
      <p:transition spd="slow" advTm="14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3200" dirty="0"/>
              <a:t>All examinations will be completed at the end of Year 11.</a:t>
            </a:r>
          </a:p>
          <a:p>
            <a:r>
              <a:rPr lang="en-GB" altLang="en-US" sz="3200" dirty="0"/>
              <a:t>There will be a speaking test in the Spring Term of Year 11.</a:t>
            </a:r>
          </a:p>
          <a:p>
            <a:r>
              <a:rPr lang="en-GB" altLang="en-US" sz="3200" dirty="0"/>
              <a:t>Then you will complete three examination papers – one in listening, one in reading and one in writing.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4" descr="Image result for french 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36" y="146586"/>
            <a:ext cx="2028889" cy="13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french cul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5062"/>
            <a:ext cx="2317281" cy="154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5"/>
    </mc:Choice>
    <mc:Fallback xmlns="">
      <p:transition spd="slow" advTm="17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The 4 examination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sz="3200" b="1" u="sng" dirty="0"/>
              <a:t>Speaking:</a:t>
            </a:r>
            <a:r>
              <a:rPr lang="en-GB" altLang="en-US" sz="3200" dirty="0"/>
              <a:t> (examination conducted in school by class teachers) 12 minutes (higher tier) – 25% of final grade</a:t>
            </a:r>
          </a:p>
          <a:p>
            <a:pPr marL="0" indent="0">
              <a:buNone/>
              <a:defRPr/>
            </a:pPr>
            <a:r>
              <a:rPr lang="en-GB" altLang="en-US" sz="3200" dirty="0"/>
              <a:t>The speaking test consists of a role play, discussion of a photo card and a general conversation</a:t>
            </a:r>
          </a:p>
          <a:p>
            <a:pPr>
              <a:defRPr/>
            </a:pPr>
            <a:r>
              <a:rPr lang="en-GB" altLang="en-US" sz="3200" b="1" u="sng" dirty="0"/>
              <a:t>Listening:</a:t>
            </a:r>
            <a:r>
              <a:rPr lang="en-GB" altLang="en-US" sz="3200" dirty="0"/>
              <a:t> 45 minutes (higher Tier) – 25% </a:t>
            </a:r>
          </a:p>
          <a:p>
            <a:pPr>
              <a:defRPr/>
            </a:pPr>
            <a:r>
              <a:rPr lang="en-GB" altLang="en-US" sz="3200" b="1" u="sng" dirty="0"/>
              <a:t>Reading:</a:t>
            </a:r>
            <a:r>
              <a:rPr lang="en-GB" altLang="en-US" sz="3200" dirty="0"/>
              <a:t> 1 hour (higher tier) - 25%</a:t>
            </a:r>
          </a:p>
          <a:p>
            <a:pPr>
              <a:defRPr/>
            </a:pPr>
            <a:r>
              <a:rPr lang="en-GB" altLang="en-US" sz="3200" b="1" u="sng" dirty="0"/>
              <a:t>Writing:</a:t>
            </a:r>
            <a:r>
              <a:rPr lang="en-GB" altLang="en-US" sz="3200" dirty="0"/>
              <a:t> 1 hour 15 (higher tier) - 25%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4" descr="Image result for french 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36" y="146586"/>
            <a:ext cx="2028889" cy="13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french cul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6586"/>
            <a:ext cx="2261622" cy="15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25"/>
    </mc:Choice>
    <mc:Fallback xmlns="">
      <p:transition spd="slow" advTm="45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3200" dirty="0"/>
              <a:t>Assessment during the course will be by weekly homework tasks, internal assessments, peer assessment tasks and class presentations.</a:t>
            </a:r>
          </a:p>
          <a:p>
            <a:r>
              <a:rPr lang="en-GB" altLang="en-US" sz="3200" dirty="0"/>
              <a:t>Students must prepare for these effectively and take the results as a serious indicator of their likely performance in the final examination.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4" descr="Image result for french 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36" y="146586"/>
            <a:ext cx="2028889" cy="13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french cul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9248"/>
            <a:ext cx="3161282" cy="13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12"/>
    </mc:Choice>
    <mc:Fallback xmlns="">
      <p:transition spd="slow" advTm="32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Entry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sz="3200" dirty="0"/>
              <a:t>You should have a good understanding of the working of the language and its grammar – particularly the difference between past, present and future tenses.</a:t>
            </a:r>
          </a:p>
          <a:p>
            <a:pPr>
              <a:defRPr/>
            </a:pPr>
            <a:r>
              <a:rPr lang="en-GB" altLang="en-US" sz="3200" dirty="0"/>
              <a:t>Your class teacher will be able to advise on your suitability for the course at Progress Evening.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4" descr="Image result for french 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36" y="146586"/>
            <a:ext cx="2028889" cy="13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french cul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0" y="146586"/>
            <a:ext cx="2492209" cy="16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54"/>
    </mc:Choice>
    <mc:Fallback xmlns="">
      <p:transition spd="slow" advTm="18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Personal 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sz="3200" dirty="0"/>
              <a:t>Success in a foreign language at GCSE requires a commitment to working consistently well throughout the course.  </a:t>
            </a:r>
          </a:p>
          <a:p>
            <a:pPr>
              <a:defRPr/>
            </a:pPr>
            <a:r>
              <a:rPr lang="en-GB" altLang="en-US" sz="3200" dirty="0"/>
              <a:t>A genuine interest in the language and culture of the country is recommended, together with a good grasp of grammar and the ability to be motivated and work well outside lessons.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4" descr="Image result for french 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36" y="146586"/>
            <a:ext cx="2028889" cy="13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french cul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46586"/>
            <a:ext cx="2261622" cy="15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3"/>
    </mc:Choice>
    <mc:Fallback xmlns="">
      <p:transition spd="slow" advTm="19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550</Words>
  <Application>Microsoft Office PowerPoint</Application>
  <PresentationFormat>Widescreen</PresentationFormat>
  <Paragraphs>49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Course overview</vt:lpstr>
      <vt:lpstr>Course overview</vt:lpstr>
      <vt:lpstr>Aims of the course</vt:lpstr>
      <vt:lpstr>Examination</vt:lpstr>
      <vt:lpstr>The 4 examination papers</vt:lpstr>
      <vt:lpstr>Assessment</vt:lpstr>
      <vt:lpstr>Entry requirements</vt:lpstr>
      <vt:lpstr>Personal qualities</vt:lpstr>
      <vt:lpstr>Recommended links with other subjects</vt:lpstr>
      <vt:lpstr>Special demands on time</vt:lpstr>
      <vt:lpstr>Future study and careers</vt:lpstr>
      <vt:lpstr>Thank you for listening and we hope you found this presentation useful! À bientôt!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Day</dc:creator>
  <cp:lastModifiedBy>A Harradence</cp:lastModifiedBy>
  <cp:revision>26</cp:revision>
  <dcterms:created xsi:type="dcterms:W3CDTF">2021-02-04T16:35:28Z</dcterms:created>
  <dcterms:modified xsi:type="dcterms:W3CDTF">2021-02-09T09:26:14Z</dcterms:modified>
</cp:coreProperties>
</file>