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02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06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46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96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77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6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6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42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3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27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0EF36-E2F7-46CA-944F-E987BEE74173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2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0EF36-E2F7-46CA-944F-E987BEE74173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6416F-FC46-4278-B097-80764C6DDC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0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5" name="Picture 10" descr="C:\Users\Louise\AppData\Local\Microsoft\Windows\Temporary Internet Files\Content.IE5\B4BECO2T\spain-flag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1999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88914"/>
            <a:ext cx="14255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88914"/>
            <a:ext cx="14255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432176" y="274638"/>
            <a:ext cx="6778625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kern="0" dirty="0">
                <a:solidFill>
                  <a:schemeClr val="tx1"/>
                </a:solidFill>
              </a:rPr>
              <a:t>Sutton Coldfield Grammar School for Girls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 bwMode="auto">
          <a:xfrm>
            <a:off x="5817842" y="2431062"/>
            <a:ext cx="6192838" cy="2013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kern="0" dirty="0" smtClean="0">
                <a:solidFill>
                  <a:schemeClr val="tx1"/>
                </a:solidFill>
              </a:rPr>
              <a:t>Welcome to our presentation for GCSE </a:t>
            </a:r>
            <a:r>
              <a:rPr lang="en-GB" altLang="en-US" kern="0" dirty="0">
                <a:solidFill>
                  <a:schemeClr val="tx1"/>
                </a:solidFill>
              </a:rPr>
              <a:t>Spanish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14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566"/>
    </mc:Choice>
    <mc:Fallback>
      <p:transition spd="slow" advClick="0" advTm="20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344" y="365125"/>
            <a:ext cx="78479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 smtClean="0"/>
              <a:t>Recommended links with other subjects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altLang="en-US" sz="3200" kern="0" dirty="0" smtClean="0"/>
          </a:p>
          <a:p>
            <a:pPr>
              <a:defRPr/>
            </a:pPr>
            <a:r>
              <a:rPr lang="en-GB" altLang="en-US" sz="3200" kern="0" dirty="0" smtClean="0"/>
              <a:t>Due </a:t>
            </a:r>
            <a:r>
              <a:rPr lang="en-GB" altLang="en-US" sz="3200" kern="0" dirty="0"/>
              <a:t>to the range of topics studied in modern languages, Spanish is suitable for combination with any subject in school, at GCSE and A-level.</a:t>
            </a:r>
          </a:p>
        </p:txBody>
      </p:sp>
      <p:pic>
        <p:nvPicPr>
          <p:cNvPr id="5" name="Picture 18" descr="C:\Users\Louise\AppData\Local\Microsoft\Windows\Temporary Internet Files\Content.IE5\AL5L6GHY\flamenco rubronegr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05" y="249237"/>
            <a:ext cx="149701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panish red aban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82662"/>
            <a:ext cx="2237768" cy="16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4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28"/>
    </mc:Choice>
    <mc:Fallback>
      <p:transition spd="slow" advTm="33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344" y="365125"/>
            <a:ext cx="7847936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/>
              <a:t>Special demands on time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altLang="en-US" sz="3200" kern="0" dirty="0" smtClean="0"/>
          </a:p>
          <a:p>
            <a:pPr>
              <a:defRPr/>
            </a:pPr>
            <a:r>
              <a:rPr lang="en-GB" altLang="en-US" sz="3200" kern="0" dirty="0" smtClean="0"/>
              <a:t>It </a:t>
            </a:r>
            <a:r>
              <a:rPr lang="en-GB" altLang="en-US" sz="3200" kern="0" dirty="0"/>
              <a:t>is expected that students will spend about 1 and a half hours each week working on the subject outside lesson time (homework, reviewing classwork, learning vocabulary, preparing for assessment tasks).</a:t>
            </a:r>
          </a:p>
        </p:txBody>
      </p:sp>
      <p:pic>
        <p:nvPicPr>
          <p:cNvPr id="5" name="Picture 18" descr="C:\Users\Louise\AppData\Local\Microsoft\Windows\Temporary Internet Files\Content.IE5\AL5L6GHY\flamenco rubronegr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05" y="249237"/>
            <a:ext cx="149701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panish red aban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82662"/>
            <a:ext cx="2237768" cy="16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8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20"/>
    </mc:Choice>
    <mc:Fallback>
      <p:transition spd="slow" advTm="15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344" y="365125"/>
            <a:ext cx="7847936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 smtClean="0"/>
              <a:t>Future study and careers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altLang="en-US" sz="3200" kern="0" dirty="0" smtClean="0"/>
          </a:p>
          <a:p>
            <a:pPr>
              <a:buFont typeface="Arial" charset="0"/>
              <a:buChar char="•"/>
              <a:defRPr/>
            </a:pPr>
            <a:r>
              <a:rPr lang="en-GB" altLang="en-US" sz="3200" dirty="0"/>
              <a:t>A GCSE qualification in a foreign language provides a good foundation for further language studies at ‘A Level’ and beyond.  </a:t>
            </a:r>
          </a:p>
          <a:p>
            <a:pPr>
              <a:defRPr/>
            </a:pPr>
            <a:r>
              <a:rPr lang="en-GB" altLang="en-US" sz="3200" dirty="0"/>
              <a:t>It is seen as an extremely useful qualification by all employers.</a:t>
            </a:r>
          </a:p>
        </p:txBody>
      </p:sp>
      <p:pic>
        <p:nvPicPr>
          <p:cNvPr id="5" name="Picture 18" descr="C:\Users\Louise\AppData\Local\Microsoft\Windows\Temporary Internet Files\Content.IE5\AL5L6GHY\flamenco rubronegr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05" y="249237"/>
            <a:ext cx="149701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panish red aban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82662"/>
            <a:ext cx="2237768" cy="16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4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74"/>
    </mc:Choice>
    <mc:Fallback>
      <p:transition spd="slow" advTm="20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listening and we hope you found this presentation useful! </a:t>
            </a:r>
            <a:r>
              <a:rPr lang="en-GB" i="1" dirty="0" smtClean="0"/>
              <a:t>¡Hasta </a:t>
            </a:r>
            <a:r>
              <a:rPr lang="en-GB" i="1" dirty="0" err="1" smtClean="0"/>
              <a:t>luego</a:t>
            </a:r>
            <a:r>
              <a:rPr lang="en-GB" i="1" dirty="0" smtClean="0"/>
              <a:t>!</a:t>
            </a:r>
            <a:endParaRPr lang="en-GB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 descr="Image result for spanish red aban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01" y="1825625"/>
            <a:ext cx="6380397" cy="42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61"/>
    </mc:Choice>
    <mc:Fallback>
      <p:transition spd="slow" advTm="11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Course overview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200" kern="0" dirty="0"/>
              <a:t>The GCSE </a:t>
            </a:r>
            <a:r>
              <a:rPr lang="en-GB" altLang="en-US" sz="3200" kern="0" dirty="0" smtClean="0"/>
              <a:t>course </a:t>
            </a:r>
            <a:r>
              <a:rPr lang="en-GB" altLang="en-US" sz="3200" kern="0" dirty="0"/>
              <a:t>offered will build on the knowledge acquired at KS3. </a:t>
            </a:r>
            <a:r>
              <a:rPr lang="en-GB" altLang="en-US" sz="3200" kern="0" dirty="0" smtClean="0"/>
              <a:t>The </a:t>
            </a:r>
            <a:r>
              <a:rPr lang="en-GB" altLang="en-US" sz="3200" kern="0" dirty="0"/>
              <a:t>skills of listening, speaking, reading and writing will be further developed through the study of three themes:</a:t>
            </a:r>
          </a:p>
          <a:p>
            <a:pPr>
              <a:defRPr/>
            </a:pPr>
            <a:r>
              <a:rPr lang="en-GB" altLang="en-US" sz="3200" kern="0" dirty="0"/>
              <a:t>Theme 1: Identity and culture</a:t>
            </a:r>
          </a:p>
          <a:p>
            <a:pPr>
              <a:defRPr/>
            </a:pPr>
            <a:r>
              <a:rPr lang="en-GB" altLang="en-US" sz="3200" kern="0" dirty="0"/>
              <a:t>Theme 2: Local, national, international and global areas of interest</a:t>
            </a:r>
          </a:p>
          <a:p>
            <a:pPr>
              <a:defRPr/>
            </a:pPr>
            <a:r>
              <a:rPr lang="en-GB" altLang="en-US" sz="3200" kern="0" dirty="0"/>
              <a:t>Theme 3: Current and future study and employment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18" descr="C:\Users\Louise\AppData\Local\Microsoft\Windows\Temporary Internet Files\Content.IE5\AL5L6GHY\flamenco rubronegr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05" y="249237"/>
            <a:ext cx="149701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panish red aban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82662"/>
            <a:ext cx="2237768" cy="16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0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72"/>
    </mc:Choice>
    <mc:Fallback>
      <p:transition spd="slow" advTm="29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Course overview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736" y="1825625"/>
            <a:ext cx="62490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Examples of topics within the 3 themes:</a:t>
            </a:r>
          </a:p>
          <a:p>
            <a:r>
              <a:rPr lang="en-GB" dirty="0" smtClean="0"/>
              <a:t>Technology in everyday life</a:t>
            </a:r>
          </a:p>
          <a:p>
            <a:r>
              <a:rPr lang="en-GB" dirty="0" smtClean="0"/>
              <a:t>Free-time activities</a:t>
            </a:r>
          </a:p>
          <a:p>
            <a:r>
              <a:rPr lang="en-GB" dirty="0" smtClean="0"/>
              <a:t>Customs and festivals</a:t>
            </a:r>
          </a:p>
          <a:p>
            <a:r>
              <a:rPr lang="en-GB" dirty="0" smtClean="0"/>
              <a:t>Home, town, neighbourhood and region</a:t>
            </a:r>
          </a:p>
          <a:p>
            <a:r>
              <a:rPr lang="en-GB" dirty="0" smtClean="0"/>
              <a:t>Life at school and college</a:t>
            </a:r>
          </a:p>
          <a:p>
            <a:endParaRPr lang="en-GB" dirty="0"/>
          </a:p>
        </p:txBody>
      </p:sp>
      <p:pic>
        <p:nvPicPr>
          <p:cNvPr id="5" name="Picture 18" descr="C:\Users\Louise\AppData\Local\Microsoft\Windows\Temporary Internet Files\Content.IE5\AL5L6GHY\flamenco rubronegr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05" y="249237"/>
            <a:ext cx="149701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panish red aban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82662"/>
            <a:ext cx="2237768" cy="16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aqa GCSE Spanish textbo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488">
            <a:off x="1069060" y="1703207"/>
            <a:ext cx="35052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Image result for kerboodle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56" y="5434717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43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84"/>
    </mc:Choice>
    <mc:Fallback>
      <p:transition spd="slow" advTm="52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Aims of the course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3200" dirty="0" smtClean="0"/>
              <a:t>At the end of the course, the successful candidate will be able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3200" dirty="0" smtClean="0"/>
              <a:t> understand spoken and written Spanish in a variety of contexts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sz="3200" dirty="0" smtClean="0"/>
              <a:t>communicate confidently, clearly and effectively through both the spoken and written word. </a:t>
            </a:r>
          </a:p>
          <a:p>
            <a:endParaRPr lang="en-GB" sz="3200" dirty="0"/>
          </a:p>
        </p:txBody>
      </p:sp>
      <p:pic>
        <p:nvPicPr>
          <p:cNvPr id="5" name="Picture 18" descr="C:\Users\Louise\AppData\Local\Microsoft\Windows\Temporary Internet Files\Content.IE5\AL5L6GHY\flamenco rubronegr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05" y="249237"/>
            <a:ext cx="149701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panish red aban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82662"/>
            <a:ext cx="2237768" cy="16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9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18"/>
    </mc:Choice>
    <mc:Fallback>
      <p:transition spd="slow" advTm="15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Examination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3200" dirty="0" smtClean="0"/>
              <a:t>All examinations will be completed at the end of Year 11.</a:t>
            </a:r>
          </a:p>
          <a:p>
            <a:r>
              <a:rPr lang="en-GB" altLang="en-US" sz="3200" dirty="0" smtClean="0"/>
              <a:t>There will be a speaking test in the Spring Term of Year 11.</a:t>
            </a:r>
          </a:p>
          <a:p>
            <a:r>
              <a:rPr lang="en-GB" altLang="en-US" sz="3200" dirty="0" smtClean="0"/>
              <a:t>Then you will complete three examination papers – one in listening, one in reading and one in writing.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5" name="Picture 18" descr="C:\Users\Louise\AppData\Local\Microsoft\Windows\Temporary Internet Files\Content.IE5\AL5L6GHY\flamenco rubronegr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05" y="249237"/>
            <a:ext cx="149701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panish red aban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82662"/>
            <a:ext cx="2237768" cy="16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3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30"/>
    </mc:Choice>
    <mc:Fallback>
      <p:transition spd="slow" advTm="18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The 4 examination papers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en-US" sz="3200" b="1" u="sng" dirty="0" smtClean="0"/>
              <a:t>Speaking:</a:t>
            </a:r>
            <a:r>
              <a:rPr lang="en-GB" altLang="en-US" sz="3200" dirty="0" smtClean="0"/>
              <a:t> </a:t>
            </a:r>
            <a:r>
              <a:rPr lang="en-GB" altLang="en-US" sz="3200" dirty="0"/>
              <a:t>(examination conducted in school by class teachers) 12 minutes (higher tier) – 25% of final grade</a:t>
            </a:r>
          </a:p>
          <a:p>
            <a:pPr marL="0" indent="0">
              <a:buNone/>
              <a:defRPr/>
            </a:pPr>
            <a:r>
              <a:rPr lang="en-GB" altLang="en-US" sz="3200" dirty="0" smtClean="0"/>
              <a:t>The </a:t>
            </a:r>
            <a:r>
              <a:rPr lang="en-GB" altLang="en-US" sz="3200" dirty="0"/>
              <a:t>speaking test consists of a role play, </a:t>
            </a:r>
            <a:r>
              <a:rPr lang="en-GB" altLang="en-US" sz="3200" dirty="0" smtClean="0"/>
              <a:t>discussion </a:t>
            </a:r>
            <a:r>
              <a:rPr lang="en-GB" altLang="en-US" sz="3200" dirty="0"/>
              <a:t>of a photo card and a general </a:t>
            </a:r>
            <a:r>
              <a:rPr lang="en-GB" altLang="en-US" sz="3200" dirty="0" smtClean="0"/>
              <a:t>conversation</a:t>
            </a:r>
            <a:endParaRPr lang="en-GB" altLang="en-US" sz="3200" dirty="0"/>
          </a:p>
          <a:p>
            <a:pPr>
              <a:defRPr/>
            </a:pPr>
            <a:r>
              <a:rPr lang="en-GB" altLang="en-US" sz="3200" b="1" u="sng" dirty="0" smtClean="0"/>
              <a:t>Listening:</a:t>
            </a:r>
            <a:r>
              <a:rPr lang="en-GB" altLang="en-US" sz="3200" dirty="0" smtClean="0"/>
              <a:t> 45 </a:t>
            </a:r>
            <a:r>
              <a:rPr lang="en-GB" altLang="en-US" sz="3200" dirty="0"/>
              <a:t>minutes (higher Tier) – 25% </a:t>
            </a:r>
          </a:p>
          <a:p>
            <a:pPr>
              <a:defRPr/>
            </a:pPr>
            <a:r>
              <a:rPr lang="en-GB" altLang="en-US" sz="3200" b="1" u="sng" dirty="0" smtClean="0"/>
              <a:t>Reading:</a:t>
            </a:r>
            <a:r>
              <a:rPr lang="en-GB" altLang="en-US" sz="3200" dirty="0" smtClean="0"/>
              <a:t> 1 </a:t>
            </a:r>
            <a:r>
              <a:rPr lang="en-GB" altLang="en-US" sz="3200" dirty="0"/>
              <a:t>hour (higher tier) - 25%</a:t>
            </a:r>
          </a:p>
          <a:p>
            <a:pPr>
              <a:defRPr/>
            </a:pPr>
            <a:r>
              <a:rPr lang="en-GB" altLang="en-US" sz="3200" b="1" u="sng" dirty="0" smtClean="0"/>
              <a:t>Writing:</a:t>
            </a:r>
            <a:r>
              <a:rPr lang="en-GB" altLang="en-US" sz="3200" dirty="0" smtClean="0"/>
              <a:t> 1 </a:t>
            </a:r>
            <a:r>
              <a:rPr lang="en-GB" altLang="en-US" sz="3200" dirty="0"/>
              <a:t>hour 15 (higher tier) - 25%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5" name="Picture 18" descr="C:\Users\Louise\AppData\Local\Microsoft\Windows\Temporary Internet Files\Content.IE5\AL5L6GHY\flamenco rubronegr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05" y="249237"/>
            <a:ext cx="149701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panish red aban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82662"/>
            <a:ext cx="2237768" cy="16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272"/>
    </mc:Choice>
    <mc:Fallback>
      <p:transition spd="slow" advTm="47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Assessment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3200" dirty="0" smtClean="0"/>
              <a:t>Assessment during the course will be by weekly homework tasks, internal assessments, peer assessment tasks and class presentations.</a:t>
            </a:r>
          </a:p>
          <a:p>
            <a:r>
              <a:rPr lang="en-GB" altLang="en-US" sz="3200" dirty="0" smtClean="0"/>
              <a:t>Students must prepare for these effectively and take the results as a serious indicator of their likely performance in the final examination.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5" name="Picture 18" descr="C:\Users\Louise\AppData\Local\Microsoft\Windows\Temporary Internet Files\Content.IE5\AL5L6GHY\flamenco rubronegr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05" y="249237"/>
            <a:ext cx="149701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panish red aban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82662"/>
            <a:ext cx="2237768" cy="16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9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08"/>
    </mc:Choice>
    <mc:Fallback>
      <p:transition spd="slow" advTm="34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Entry requirements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en-US" sz="3200" dirty="0"/>
              <a:t>You should have a good understanding of the working of the language and its grammar – particularly the difference between past, present and future tenses.</a:t>
            </a:r>
          </a:p>
          <a:p>
            <a:pPr>
              <a:defRPr/>
            </a:pPr>
            <a:r>
              <a:rPr lang="en-GB" altLang="en-US" sz="3200" dirty="0"/>
              <a:t>Your class teacher will be able to advise on your suitability for the course at Progress Evening.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5" name="Picture 18" descr="C:\Users\Louise\AppData\Local\Microsoft\Windows\Temporary Internet Files\Content.IE5\AL5L6GHY\flamenco rubronegr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05" y="249237"/>
            <a:ext cx="149701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panish red aban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82662"/>
            <a:ext cx="2237768" cy="16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8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21"/>
    </mc:Choice>
    <mc:Fallback>
      <p:transition spd="slow" advTm="42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Personal qualities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altLang="en-US" sz="3200" dirty="0"/>
              <a:t>Success in a foreign language at GCSE requires a commitment to </a:t>
            </a:r>
            <a:r>
              <a:rPr lang="en-GB" altLang="en-US" sz="3200" dirty="0" smtClean="0"/>
              <a:t>working consistently well </a:t>
            </a:r>
            <a:r>
              <a:rPr lang="en-GB" altLang="en-US" sz="3200" dirty="0"/>
              <a:t>throughout the course.  </a:t>
            </a:r>
          </a:p>
          <a:p>
            <a:pPr>
              <a:defRPr/>
            </a:pPr>
            <a:r>
              <a:rPr lang="en-GB" altLang="en-US" sz="3200" dirty="0"/>
              <a:t>A genuine interest in the language and culture of the country is recommended, together with a good grasp of grammar and the ability to be motivated and work well outside lessons.</a:t>
            </a:r>
          </a:p>
          <a:p>
            <a:pPr marL="0" indent="0">
              <a:buNone/>
            </a:pPr>
            <a:endParaRPr lang="en-GB" sz="3200" dirty="0"/>
          </a:p>
        </p:txBody>
      </p:sp>
      <p:pic>
        <p:nvPicPr>
          <p:cNvPr id="5" name="Picture 18" descr="C:\Users\Louise\AppData\Local\Microsoft\Windows\Temporary Internet Files\Content.IE5\AL5L6GHY\flamenco rubronegr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405" y="249237"/>
            <a:ext cx="149701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spanish red aban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82662"/>
            <a:ext cx="2237768" cy="16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4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48"/>
    </mc:Choice>
    <mc:Fallback>
      <p:transition spd="slow" advTm="21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551</Words>
  <Application>Microsoft Office PowerPoint</Application>
  <PresentationFormat>Widescreen</PresentationFormat>
  <Paragraphs>48</Paragraphs>
  <Slides>13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Course overview</vt:lpstr>
      <vt:lpstr>Course overview</vt:lpstr>
      <vt:lpstr>Aims of the course</vt:lpstr>
      <vt:lpstr>Examination</vt:lpstr>
      <vt:lpstr>The 4 examination papers</vt:lpstr>
      <vt:lpstr>Assessment</vt:lpstr>
      <vt:lpstr>Entry requirements</vt:lpstr>
      <vt:lpstr>Personal qualities</vt:lpstr>
      <vt:lpstr>Recommended links with other subjects</vt:lpstr>
      <vt:lpstr>Special demands on time</vt:lpstr>
      <vt:lpstr>Future study and careers</vt:lpstr>
      <vt:lpstr>Thank you for listening and we hope you found this presentation useful! ¡Hasta luego!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Day</dc:creator>
  <cp:lastModifiedBy>Gemma Day</cp:lastModifiedBy>
  <cp:revision>13</cp:revision>
  <dcterms:created xsi:type="dcterms:W3CDTF">2021-02-04T16:35:28Z</dcterms:created>
  <dcterms:modified xsi:type="dcterms:W3CDTF">2021-02-08T16:19:16Z</dcterms:modified>
</cp:coreProperties>
</file>