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8" r:id="rId4"/>
    <p:sldId id="270" r:id="rId5"/>
    <p:sldId id="269" r:id="rId6"/>
    <p:sldId id="260" r:id="rId7"/>
    <p:sldId id="267" r:id="rId8"/>
    <p:sldId id="261" r:id="rId9"/>
    <p:sldId id="268" r:id="rId10"/>
    <p:sldId id="266" r:id="rId11"/>
    <p:sldId id="264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08" autoAdjust="0"/>
    <p:restoredTop sz="94660"/>
  </p:normalViewPr>
  <p:slideViewPr>
    <p:cSldViewPr>
      <p:cViewPr varScale="1">
        <p:scale>
          <a:sx n="84" d="100"/>
          <a:sy n="84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588C63-2781-47E1-BFFF-C338BD30A6B6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368914-EDEF-4363-AC7E-C6C5630CFBD6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"/>
                    </a14:imgEffect>
                    <a14:imgEffect>
                      <a14:brightnessContrast bright="-73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284984"/>
            <a:ext cx="3457371" cy="2350232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GCSE Music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Course Outline for Edexcel 9-1 Music (1MU0)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7643"/>
    </mc:Choice>
    <mc:Fallback xmlns="">
      <p:transition spd="slow" advTm="7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/>
          <a:lstStyle/>
          <a:p>
            <a:r>
              <a:rPr lang="en-GB" dirty="0" smtClean="0"/>
              <a:t>Results and group sizes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60851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Current Year 11 group size is 25 students (14% of year group compared to national average of 5.5%) </a:t>
            </a:r>
          </a:p>
          <a:p>
            <a:r>
              <a:rPr lang="en-GB" sz="3200" dirty="0" smtClean="0"/>
              <a:t>100% Grades 9-4 (the old A*-C) pass rate since 2011</a:t>
            </a:r>
          </a:p>
          <a:p>
            <a:r>
              <a:rPr lang="en-GB" sz="3200" dirty="0" smtClean="0"/>
              <a:t>2017 – 86</a:t>
            </a:r>
            <a:r>
              <a:rPr lang="en-GB" sz="3200" dirty="0"/>
              <a:t>% A* / A </a:t>
            </a:r>
            <a:r>
              <a:rPr lang="en-GB" sz="3200" dirty="0" smtClean="0"/>
              <a:t>grades</a:t>
            </a:r>
          </a:p>
          <a:p>
            <a:r>
              <a:rPr lang="en-GB" sz="3200" dirty="0" smtClean="0"/>
              <a:t>2018 – 90% Grades 6-9 </a:t>
            </a:r>
          </a:p>
          <a:p>
            <a:r>
              <a:rPr lang="en-GB" sz="3200" dirty="0" smtClean="0"/>
              <a:t>2019 – 80% Grades 6-9 </a:t>
            </a:r>
            <a:endParaRPr lang="en-GB" sz="3200" dirty="0"/>
          </a:p>
          <a:p>
            <a:r>
              <a:rPr lang="en-GB" sz="3200" dirty="0" smtClean="0"/>
              <a:t>Positive ‘value added’ score each year.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2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0192"/>
    </mc:Choice>
    <mc:Fallback xmlns="">
      <p:transition spd="slow" advClick="0" advTm="10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68642" cy="673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Frequently Asked Questions…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281257" cy="463587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Do I have had to have taken any ‘Grades’ on my instrument to be taking GCSE Music?</a:t>
            </a:r>
          </a:p>
          <a:p>
            <a:r>
              <a:rPr lang="en-GB" i="1" dirty="0" smtClean="0"/>
              <a:t>No, you do not need to have taken any instrumental exams, but to be able to access the top mark brackets you would ideally be proficient at pieces of </a:t>
            </a:r>
            <a:r>
              <a:rPr lang="en-GB" i="1" u="sng" dirty="0" smtClean="0"/>
              <a:t>at least </a:t>
            </a:r>
            <a:r>
              <a:rPr lang="en-GB" i="1" dirty="0" smtClean="0"/>
              <a:t>Grade 4 standard, ideally Grade 5 standard by the end of Year 10</a:t>
            </a:r>
          </a:p>
          <a:p>
            <a:r>
              <a:rPr lang="en-GB" i="1" dirty="0" smtClean="0"/>
              <a:t>If students are considering taking A Level Music in Year 12 they should be around a minimum of Grade 7 </a:t>
            </a:r>
            <a:r>
              <a:rPr lang="en-GB" i="1" dirty="0"/>
              <a:t>s</a:t>
            </a:r>
            <a:r>
              <a:rPr lang="en-GB" i="1" dirty="0" smtClean="0"/>
              <a:t>tandard by Year 13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Do I have to be able to perform on more than one instrument to take GCSE Music?</a:t>
            </a:r>
          </a:p>
          <a:p>
            <a:r>
              <a:rPr lang="en-GB" i="1" dirty="0" smtClean="0"/>
              <a:t>No, although some students do.  You can do your two recordings on the same instrument (playing different pieces of course!) or different instruments, although you get no extra ‘credit’ for this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Do I have to be able to play the piano or keyboard well to take GCSE Music</a:t>
            </a:r>
          </a:p>
          <a:p>
            <a:r>
              <a:rPr lang="en-GB" i="1" dirty="0" smtClean="0"/>
              <a:t>No, although it does help to be able to have at least basic keyboard skills as you will be inputting music onto the computer using a keyboard</a:t>
            </a:r>
            <a:endParaRPr lang="en-GB" i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3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35715"/>
    </mc:Choice>
    <mc:Fallback xmlns="">
      <p:transition spd="slow" advTm="35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Frequently Asked Questions (cont.)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46449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Do I have to have instrumental  / vocal lessons in school to take GCSE Music</a:t>
            </a:r>
          </a:p>
          <a:p>
            <a:r>
              <a:rPr lang="en-GB" i="1" dirty="0" smtClean="0"/>
              <a:t>No, although we would strongly advise all students who take Music to be receiving some sort of instrumental / vocal lessons to assist with their recordings.  Instrumental teachers are often very helpful in preparing students for recordings, and can sometimes take the role of second performer for group recordings. </a:t>
            </a:r>
          </a:p>
          <a:p>
            <a:r>
              <a:rPr lang="en-GB" i="1" dirty="0"/>
              <a:t>I</a:t>
            </a:r>
            <a:r>
              <a:rPr lang="en-GB" i="1" dirty="0" smtClean="0"/>
              <a:t>f you have ‘private teachers’ outside of school I will passing information about recordings on to them so they know what is expected (as the new GCSE course is quite different in its requirements compared to previous years)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Do I have to read Music fluently to take GCSE Music?</a:t>
            </a:r>
          </a:p>
          <a:p>
            <a:r>
              <a:rPr lang="en-GB" i="1" dirty="0" smtClean="0"/>
              <a:t>Yes. It is important that you can read treble clef fluently and ideally bass clef as well. Many students have taken theory exams in the past and this has been a real asset to them at GCSE.</a:t>
            </a:r>
            <a:endParaRPr lang="en-GB" i="1" dirty="0"/>
          </a:p>
          <a:p>
            <a:r>
              <a:rPr lang="en-GB" i="1" dirty="0" smtClean="0"/>
              <a:t>If student </a:t>
            </a:r>
            <a:r>
              <a:rPr lang="en-GB" i="1" smtClean="0"/>
              <a:t>have concerns </a:t>
            </a:r>
            <a:r>
              <a:rPr lang="en-GB" i="1" dirty="0" smtClean="0"/>
              <a:t>about their level of music theory please come and speak to me individually</a:t>
            </a:r>
            <a:endParaRPr lang="en-GB" i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50025"/>
    </mc:Choice>
    <mc:Fallback xmlns="">
      <p:transition spd="slow" advTm="5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Thank you for listening. Please take a handout and do ask if you have any individual questions.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7477"/>
    </mc:Choice>
    <mc:Fallback xmlns="">
      <p:transition spd="slow" advClick="0" advTm="7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1143000"/>
          </a:xfrm>
        </p:spPr>
        <p:txBody>
          <a:bodyPr/>
          <a:lstStyle/>
          <a:p>
            <a:r>
              <a:rPr lang="en-GB" dirty="0" smtClean="0"/>
              <a:t>Course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5"/>
            <a:ext cx="7920880" cy="367240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 will be following the Pearson Edexcel GCSE 9-1 Music Specification</a:t>
            </a:r>
          </a:p>
          <a:p>
            <a:r>
              <a:rPr lang="en-GB" dirty="0" smtClean="0"/>
              <a:t>The </a:t>
            </a:r>
            <a:r>
              <a:rPr lang="en-GB" dirty="0"/>
              <a:t>majority of the course (60%) is assessed through coursework </a:t>
            </a:r>
          </a:p>
          <a:p>
            <a:r>
              <a:rPr lang="en-GB" dirty="0"/>
              <a:t>There is also one exam in Year 11: Appraising (Listening</a:t>
            </a:r>
            <a:r>
              <a:rPr lang="en-GB" dirty="0" smtClean="0"/>
              <a:t>) worth 40% of the final mark</a:t>
            </a:r>
            <a:endParaRPr lang="en-GB" dirty="0"/>
          </a:p>
          <a:p>
            <a:endParaRPr lang="en-GB" dirty="0" smtClean="0"/>
          </a:p>
          <a:p>
            <a:pPr marL="68580" indent="0">
              <a:buNone/>
            </a:pPr>
            <a:r>
              <a:rPr lang="en-GB" b="1" u="sng" dirty="0" smtClean="0"/>
              <a:t>Course Components</a:t>
            </a:r>
            <a:endParaRPr lang="en-GB" b="1" u="sng" dirty="0"/>
          </a:p>
          <a:p>
            <a:r>
              <a:rPr lang="en-GB" dirty="0" smtClean="0"/>
              <a:t>Component 1 - Performing – 30% (two recordings)</a:t>
            </a:r>
          </a:p>
          <a:p>
            <a:r>
              <a:rPr lang="en-GB" dirty="0" smtClean="0"/>
              <a:t>Component 2 - Composing – 30% (two recordings and music scores)</a:t>
            </a:r>
          </a:p>
          <a:p>
            <a:r>
              <a:rPr lang="en-GB" dirty="0" smtClean="0"/>
              <a:t>Component 3 - Appraising (Listening)– 40% written examination in Year 11)</a:t>
            </a:r>
          </a:p>
          <a:p>
            <a:pPr marL="68580" indent="0">
              <a:buNone/>
            </a:pPr>
            <a:endParaRPr lang="en-GB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1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31720"/>
    </mc:Choice>
    <mc:Fallback xmlns="">
      <p:transition spd="slow" advTm="31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Course Outline – Performing (30%)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50851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Students will complete a number of practice recordings in Year 10 in preparation and also get used to performing in front of each other.</a:t>
            </a:r>
          </a:p>
          <a:p>
            <a:r>
              <a:rPr lang="en-GB" dirty="0" smtClean="0"/>
              <a:t>The standard of performance is expected to be at least </a:t>
            </a:r>
            <a:r>
              <a:rPr lang="en-GB" b="1" dirty="0" smtClean="0"/>
              <a:t>Grade 4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Extra credit is available for pieces at </a:t>
            </a:r>
            <a:r>
              <a:rPr lang="en-GB" b="1" dirty="0" smtClean="0"/>
              <a:t>Grade 5</a:t>
            </a:r>
            <a:r>
              <a:rPr lang="en-GB" dirty="0" smtClean="0"/>
              <a:t> of above.  </a:t>
            </a:r>
          </a:p>
          <a:p>
            <a:r>
              <a:rPr lang="en-GB" b="1" dirty="0" smtClean="0"/>
              <a:t>Copies of the music </a:t>
            </a:r>
            <a:r>
              <a:rPr lang="en-GB" dirty="0" smtClean="0"/>
              <a:t>must also be submitted</a:t>
            </a:r>
            <a:endParaRPr lang="en-GB" dirty="0"/>
          </a:p>
          <a:p>
            <a:r>
              <a:rPr lang="en-GB" b="1" u="sng" dirty="0" smtClean="0"/>
              <a:t>Solo </a:t>
            </a:r>
            <a:r>
              <a:rPr lang="en-GB" b="1" u="sng" dirty="0"/>
              <a:t>performance</a:t>
            </a:r>
            <a:r>
              <a:rPr lang="en-GB" dirty="0"/>
              <a:t>: this must be of at least one minute in duration, and may comprise </a:t>
            </a:r>
            <a:r>
              <a:rPr lang="en-GB" dirty="0" smtClean="0"/>
              <a:t>one of or </a:t>
            </a:r>
            <a:r>
              <a:rPr lang="en-GB" dirty="0"/>
              <a:t>more pieces</a:t>
            </a:r>
          </a:p>
          <a:p>
            <a:r>
              <a:rPr lang="en-GB" b="1" u="sng" dirty="0" smtClean="0"/>
              <a:t>Ensemble (group) performance</a:t>
            </a:r>
            <a:r>
              <a:rPr lang="en-GB" dirty="0"/>
              <a:t>: this must be of at least one minute in duration, and may </a:t>
            </a:r>
            <a:r>
              <a:rPr lang="en-GB" dirty="0" smtClean="0"/>
              <a:t>comprise of one </a:t>
            </a:r>
            <a:r>
              <a:rPr lang="en-GB" dirty="0"/>
              <a:t>or more pieces</a:t>
            </a:r>
          </a:p>
          <a:p>
            <a:r>
              <a:rPr lang="en-GB" dirty="0"/>
              <a:t>Students perform for at least </a:t>
            </a:r>
            <a:r>
              <a:rPr lang="en-GB" b="1" dirty="0"/>
              <a:t>four minutes </a:t>
            </a:r>
            <a:r>
              <a:rPr lang="en-GB" dirty="0"/>
              <a:t>(combined duration), and the final recordings will be made in Year 11.  </a:t>
            </a:r>
          </a:p>
          <a:p>
            <a:r>
              <a:rPr lang="en-GB" dirty="0" smtClean="0"/>
              <a:t>Internally </a:t>
            </a:r>
            <a:r>
              <a:rPr lang="en-GB" dirty="0"/>
              <a:t>marked and externally moderated</a:t>
            </a:r>
            <a:r>
              <a:rPr lang="en-GB" dirty="0" smtClean="0"/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4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68035"/>
    </mc:Choice>
    <mc:Fallback xmlns="">
      <p:transition spd="slow" advTm="68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52736" cy="936104"/>
          </a:xfrm>
        </p:spPr>
        <p:txBody>
          <a:bodyPr/>
          <a:lstStyle/>
          <a:p>
            <a:r>
              <a:rPr lang="en-GB" dirty="0" smtClean="0"/>
              <a:t>Marking of Performances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328592"/>
          </a:xfrm>
        </p:spPr>
        <p:txBody>
          <a:bodyPr/>
          <a:lstStyle/>
          <a:p>
            <a:r>
              <a:rPr lang="en-GB" sz="1600" dirty="0" smtClean="0"/>
              <a:t>Each performance is initially marked out of 24 based on technique, expression, accuracy / fluency.</a:t>
            </a:r>
          </a:p>
          <a:p>
            <a:r>
              <a:rPr lang="en-GB" sz="1600" dirty="0" smtClean="0"/>
              <a:t>The final mark is then scaled depending on the level of difficulty to give a final mark out of 30.</a:t>
            </a:r>
          </a:p>
          <a:p>
            <a:pPr marL="68580" indent="0"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45114"/>
              </p:ext>
            </p:extLst>
          </p:nvPr>
        </p:nvGraphicFramePr>
        <p:xfrm>
          <a:off x="755576" y="2276872"/>
          <a:ext cx="7488832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Raw Mark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Difficult (i.e. Grade 3 or below)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 difficulty (i.e. Grade 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More difficult (i.e. Grade 5+)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21/24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22/24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23/24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24/24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2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Performing information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Pretty much any style of performance is acceptable –it does not have to be just ‘classical’ pieces as long as an accurate copy of the music is available to submit.</a:t>
            </a:r>
          </a:p>
          <a:p>
            <a:r>
              <a:rPr lang="en-GB" dirty="0"/>
              <a:t>Singing is just as acceptable as playing an instrument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8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9034"/>
    </mc:Choice>
    <mc:Fallback xmlns="">
      <p:transition spd="slow" advClick="0" advTm="1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Course Outline – Composing (30%)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48245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Students will submit two compositions to the exam board </a:t>
            </a:r>
          </a:p>
          <a:p>
            <a:r>
              <a:rPr lang="en-GB" dirty="0" smtClean="0"/>
              <a:t>The two compositions must be of </a:t>
            </a:r>
            <a:r>
              <a:rPr lang="en-GB" dirty="0"/>
              <a:t>at least three </a:t>
            </a:r>
            <a:r>
              <a:rPr lang="en-GB" dirty="0" smtClean="0"/>
              <a:t>minutes (combined duration) </a:t>
            </a:r>
            <a:r>
              <a:rPr lang="en-GB" dirty="0"/>
              <a:t>– each </a:t>
            </a:r>
            <a:r>
              <a:rPr lang="en-GB" dirty="0" smtClean="0"/>
              <a:t>composition is worth </a:t>
            </a:r>
            <a:r>
              <a:rPr lang="en-GB" dirty="0"/>
              <a:t>15% of the final GCSE mark.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dirty="0" smtClean="0"/>
              <a:t>One </a:t>
            </a:r>
            <a:r>
              <a:rPr lang="en-GB" b="1" u="sng" dirty="0" smtClean="0"/>
              <a:t>free</a:t>
            </a:r>
            <a:r>
              <a:rPr lang="en-GB" dirty="0" smtClean="0"/>
              <a:t> </a:t>
            </a:r>
            <a:r>
              <a:rPr lang="en-GB" dirty="0"/>
              <a:t>composition set by the student, of at least one minute in duration. (Completed in Year 10</a:t>
            </a:r>
            <a:r>
              <a:rPr lang="en-GB" dirty="0" smtClean="0"/>
              <a:t>). Most likely to be a piece for the student’s own instrument.</a:t>
            </a:r>
            <a:endParaRPr lang="en-GB" dirty="0"/>
          </a:p>
          <a:p>
            <a:r>
              <a:rPr lang="en-GB" dirty="0" smtClean="0"/>
              <a:t>One </a:t>
            </a:r>
            <a:r>
              <a:rPr lang="en-GB" dirty="0"/>
              <a:t>composition to a </a:t>
            </a:r>
            <a:r>
              <a:rPr lang="en-GB" b="1" u="sng" dirty="0"/>
              <a:t>brief</a:t>
            </a:r>
            <a:r>
              <a:rPr lang="en-GB" dirty="0"/>
              <a:t> set by </a:t>
            </a:r>
            <a:r>
              <a:rPr lang="en-GB" dirty="0" smtClean="0"/>
              <a:t>Edexcel at the start of Year 11, </a:t>
            </a:r>
            <a:r>
              <a:rPr lang="en-GB" dirty="0"/>
              <a:t>of at least one minute in duration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Each composition must be submitted with a score and a recording (either live or computer generated)</a:t>
            </a:r>
            <a:endParaRPr lang="en-GB" dirty="0"/>
          </a:p>
          <a:p>
            <a:r>
              <a:rPr lang="en-GB" dirty="0" smtClean="0"/>
              <a:t>Internally </a:t>
            </a:r>
            <a:r>
              <a:rPr lang="en-GB" dirty="0"/>
              <a:t>marked and externally moderated</a:t>
            </a:r>
            <a:r>
              <a:rPr lang="en-GB" dirty="0" smtClean="0"/>
              <a:t>.</a:t>
            </a:r>
          </a:p>
          <a:p>
            <a:pPr marL="6858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5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60488"/>
    </mc:Choice>
    <mc:Fallback xmlns="">
      <p:transition spd="slow" advTm="60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3324" r="21592" b="6563"/>
          <a:stretch/>
        </p:blipFill>
        <p:spPr bwMode="auto">
          <a:xfrm>
            <a:off x="539552" y="0"/>
            <a:ext cx="820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Component 3 Appraising (Continued) – (40% of total mark)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89654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listening exam is in the summer term of Year 11</a:t>
            </a:r>
          </a:p>
          <a:p>
            <a:r>
              <a:rPr lang="en-GB" dirty="0" smtClean="0"/>
              <a:t>Students will study a variety of music from different styles. The areas of study will be</a:t>
            </a:r>
          </a:p>
          <a:p>
            <a:r>
              <a:rPr lang="en-GB" dirty="0"/>
              <a:t>Areas of study:</a:t>
            </a:r>
          </a:p>
          <a:p>
            <a:pPr marL="68580" indent="0">
              <a:buNone/>
            </a:pPr>
            <a:r>
              <a:rPr lang="en-GB" dirty="0"/>
              <a:t>● Instrumental Music 1700–1820</a:t>
            </a:r>
          </a:p>
          <a:p>
            <a:pPr marL="68580" indent="0">
              <a:buNone/>
            </a:pPr>
            <a:r>
              <a:rPr lang="en-GB" dirty="0"/>
              <a:t>● Vocal Music</a:t>
            </a:r>
          </a:p>
          <a:p>
            <a:pPr marL="68580" indent="0">
              <a:buNone/>
            </a:pPr>
            <a:r>
              <a:rPr lang="en-GB" dirty="0"/>
              <a:t>● Music for Stage and Screen</a:t>
            </a:r>
          </a:p>
          <a:p>
            <a:pPr marL="68580" indent="0">
              <a:buNone/>
            </a:pPr>
            <a:r>
              <a:rPr lang="en-GB" dirty="0"/>
              <a:t>● </a:t>
            </a:r>
            <a:r>
              <a:rPr lang="en-GB" dirty="0" smtClean="0"/>
              <a:t>Fusions (i.e. different styles of music that have been combined together)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dirty="0" smtClean="0"/>
              <a:t>Students also study aspects of music theory and are asked questions about recorded extracts of music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7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28434"/>
    </mc:Choice>
    <mc:Fallback xmlns="">
      <p:transition spd="slow" advTm="2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10096"/>
            <a:ext cx="7024744" cy="1143000"/>
          </a:xfrm>
        </p:spPr>
        <p:txBody>
          <a:bodyPr/>
          <a:lstStyle/>
          <a:p>
            <a:r>
              <a:rPr lang="en-GB" dirty="0" smtClean="0"/>
              <a:t>Set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7121" r="14346" b="9659"/>
          <a:stretch/>
        </p:blipFill>
        <p:spPr bwMode="auto">
          <a:xfrm>
            <a:off x="73241" y="1653096"/>
            <a:ext cx="9070757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41673"/>
    </mc:Choice>
    <mc:Fallback xmlns="">
      <p:transition spd="slow" advClick="0" advTm="41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4.9|5.8|1.5|5.5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7.1|5.1|2.9|2.9|1.7|21.2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6|6.5|11.2|20.3|1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4|5|0.9|0.3|3.7|2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2|0.2|0.1|0.5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5|0.3|14.2|6.3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7.4|8.1|3.3|1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1527</TotalTime>
  <Words>1074</Words>
  <Application>Microsoft Office PowerPoint</Application>
  <PresentationFormat>On-screen Show (4:3)</PresentationFormat>
  <Paragraphs>102</Paragraphs>
  <Slides>13</Slides>
  <Notes>0</Notes>
  <HiddenSlides>2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Austin</vt:lpstr>
      <vt:lpstr>GCSE Music</vt:lpstr>
      <vt:lpstr>Course Summary</vt:lpstr>
      <vt:lpstr>Course Outline – Performing (30%)</vt:lpstr>
      <vt:lpstr>Marking of Performances</vt:lpstr>
      <vt:lpstr>Performing information (cont.)</vt:lpstr>
      <vt:lpstr>Course Outline – Composing (30%)</vt:lpstr>
      <vt:lpstr>PowerPoint Presentation</vt:lpstr>
      <vt:lpstr>Component 3 Appraising (Continued) – (40% of total mark)</vt:lpstr>
      <vt:lpstr>Set works</vt:lpstr>
      <vt:lpstr>Results and group sizes</vt:lpstr>
      <vt:lpstr>Frequently Asked Questions…</vt:lpstr>
      <vt:lpstr>Frequently Asked Questions (cont.)</vt:lpstr>
      <vt:lpstr>Thank you!</vt:lpstr>
    </vt:vector>
  </TitlesOfParts>
  <Company>Sutton Coldfield Grammar School for Girls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Authorised User</dc:creator>
  <cp:lastModifiedBy>Microsoft account</cp:lastModifiedBy>
  <cp:revision>100</cp:revision>
  <dcterms:created xsi:type="dcterms:W3CDTF">2012-01-18T08:14:00Z</dcterms:created>
  <dcterms:modified xsi:type="dcterms:W3CDTF">2021-02-03T08:23:31Z</dcterms:modified>
</cp:coreProperties>
</file>