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5" r:id="rId6"/>
    <p:sldId id="264" r:id="rId7"/>
    <p:sldId id="266" r:id="rId8"/>
    <p:sldId id="259" r:id="rId9"/>
    <p:sldId id="260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>
        <p:scale>
          <a:sx n="90" d="100"/>
          <a:sy n="90" d="100"/>
        </p:scale>
        <p:origin x="1080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13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707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299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052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856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092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7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344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203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30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172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3650" y="731520"/>
            <a:ext cx="6679191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167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524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936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907024"/>
            <a:ext cx="1011936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5804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073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4780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4779"/>
            <a:ext cx="7734300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89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76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07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676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63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22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4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6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6654F-B3B5-4662-B0A1-C1C2F2B0B900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3E95B-E275-4FD1-B91A-8DCA214142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5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E1969F-A6E2-486E-958E-B61782123F3D}" type="datetimeFigureOut">
              <a:rPr lang="en-GB" smtClean="0"/>
              <a:t>22/02/2021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74090AB-7173-4A29-A672-AA5ADA1164D2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623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0629" y="-388883"/>
            <a:ext cx="9144000" cy="2387600"/>
          </a:xfrm>
        </p:spPr>
        <p:txBody>
          <a:bodyPr/>
          <a:lstStyle/>
          <a:p>
            <a:r>
              <a:rPr lang="en-GB" dirty="0" smtClean="0"/>
              <a:t>GCSE TEXTILE DESIGN</a:t>
            </a:r>
            <a:br>
              <a:rPr lang="en-GB" dirty="0" smtClean="0"/>
            </a:br>
            <a:r>
              <a:rPr lang="en-GB" sz="3600" dirty="0" smtClean="0">
                <a:solidFill>
                  <a:schemeClr val="bg2">
                    <a:lumMod val="50000"/>
                  </a:schemeClr>
                </a:solidFill>
              </a:rPr>
              <a:t>AQA 8204</a:t>
            </a:r>
            <a:endParaRPr lang="en-GB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2725" y="3792538"/>
            <a:ext cx="11979275" cy="985728"/>
          </a:xfrm>
        </p:spPr>
        <p:txBody>
          <a:bodyPr/>
          <a:lstStyle/>
          <a:p>
            <a:r>
              <a:rPr lang="en-GB" dirty="0"/>
              <a:t>Textile design is defined </a:t>
            </a:r>
            <a:r>
              <a:rPr lang="en-GB" dirty="0" smtClean="0"/>
              <a:t>as </a:t>
            </a:r>
            <a:r>
              <a:rPr lang="en-GB" dirty="0"/>
              <a:t>the creation of designs and products for woven, knitted, stitched, printed or decorative textiles that might have a functional or non-functional purpose.</a:t>
            </a:r>
          </a:p>
        </p:txBody>
      </p:sp>
      <p:sp>
        <p:nvSpPr>
          <p:cNvPr id="6" name="AutoShape 2" descr="data:image/jpg;base64,%20/9j/4AAQSkZJRgABAQEAYABgAAD/2wBDAAUDBAQEAwUEBAQFBQUGBwwIBwcHBw8LCwkMEQ8SEhEPERETFhwXExQaFRERGCEYGh0dHx8fExciJCIeJBweHx7/2wBDAQUFBQcGBw4ICA4eFBEUHh4eHh4eHh4eHh4eHh4eHh4eHh4eHh4eHh4eHh4eHh4eHh4eHh4eHh4eHh4eHh4eHh7/wAARCACAAI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xoPE2kvK8Uk5hdGKsHGBke9bNeSawHtdWubZl+eOQ5H95SauMbkSk0esxSJLGJI3V0PIIOQaqapq2n6am68uUjOOFz8x/CvOdL1650RGa3Pm28wIEZPCP2Yf4Vzl5eXFxO88rtNM5yzuev09qpU9SXU0PRL7x7apkWdlLKezOdorLk+IGo/wWNqv1YmuKE/P7yMj3U04SwH/loR9Vq1CJDnI6/wD4WBqoPNnaEfj/AI1btPiIc/6XpvHrE/8AjXDeZD/z0J9gtMabP+rjx7tzT5I9g55dz1vS/GGiXzCP7R5Eh/hlG39a6AEEbgQR614GJOMSIpHtXQ6drOpSWUWlm7dbePJyp+Zh2BPpWbp9i41O56Zfaxp1mD510m4HG1Tk5+lXkbcgb1Ga8mtGM+pW1vCu4vMAox155NetAYAA6ColGxcZXCiiipKCiiigAoooJABJOAOpoAq6pf2um2T3d3JsjX8yewHqa8q8T6wNX1IXi2qW+1do+blh23e9TeNdcOraqyxufsdsSsY/vHu39K5xSZDub8B6VvCFtTCc76Fm4mDRHsM5wOeajRQygg8UuzdGV9arWPnxyyJMpC9j71oZlgxc0Jb73CqBkmt3RvDeqanhlQW8R6PJ1P0FbS+DltpAY9UjluF6RsAM+1S5IpQbOIkt2hcq6gHnBHcUm2ujg0NbuE3N5d/ZIldlUBdzMQeePSiXwpctbfatMvob2HnjG1vp9aOZBys5vbSW8+JCqNxjBPtT76C4hL28sbRS/wB1hiq9nA0MZ3feJz9Kok1dK1KTT9RW8t/LeZAVUSKcc+leoeFfEEGt2x4EV1H/AKyLP6j2rxyUVf0XUJ9PuYL6BiHjPOP4h3H5VEoXLjOx7dRVfTruG+sYbuBt0cqhhViuc6AooooAK5/x/qjab4fk8psTTnyk9s9T+VdBXm3xUujLrFrZg/LDFvI/2mP+AqoK7Jm7I46Qbbd/93+tNh6DNOuf9TjuSKWLpXScxJuwoGCT2A713PhLwsyql5fqDKw3Kh/gH+NYHge1S51lp54i6WsRlVSPvN2rs5Rql3/rLpokP8Mfy/r1rOb6GkF1LupXsdqn2KzwblhyV/gHr9abYWaRqCwBPUk9TVQLZ6TbNcXEgRV6s3U/4msG78ZOXP2G0+XOA8jf0FQk3sW2luavh3ydT8PrOq4HmyqfXO802x3aRqLMwJtJuJVH8Po1YOneKJrGMwpp1ukJYuVjyvJPJroNK1iz1QeWuRJ/Ej9RTaaEmmaWs6HZatbDcocEZR16j3BrzbXdJutHvPIn+ZG5jk7MP8a9CktbmCM/YrmWEdQoPH4Vk+IGluvDt3FqoVpYMPbyqMEtnpRB2CSuefy9Kdb/APHv/wACP9KsT2c8ce5lUjvg9Kr233JF9CGrYxPQPhXqOYrjSpG5Q+ZEPbuK7qvGvC162n+IrO4zhS4R/wDdbg/zr2WsKiszem7oKKKKzNArx/xjMZ/FV+xJO1wg/ACvYK8V8SEx63qLY5Fw/wDOtaW5nV2M2b5pQg6L1+tSLlfm9P5VHAvHPU9ankOFGemRWxgdh4e0rVLQ295HdW8ckqbhDIpPyH+9j1rYbWL60vIrW/0WVY5G2rcWx8yPPv3FRa3K9nc2l2M/Z5YlQN2DAdK0obkzWhIb+E9PpWD1N0rHCeKtRk1HVHhDf6PAxVB6nuaoJHzwMn3qPn7VJnrvbOfXNWrR1WYZ7CtdjLdkUsbrjeO3eo4pJLW4S5hJDodw9/atDUJk8krwc9MetZ742kn86AZ3smvTfYrQ6dpU2oT3QyFU7UTHXcx6VHquk6hqQjk1G7htFGNsMA3KjerMetM8BMy6Mu4nG4457Vp3ckt3OLO3G5j989lX1NZbPQ1Wq1PNtWWe1uZdPmUiSN8SHPX6e1Z6t5UobqOjfSug8eFT4puNvPyJn8qwZFyDWy2MXuSS7lGV6jkEV7bpM/2rTLa46+ZErfmK8NhJ8t0/u8j6V7N4PVl8M6eGOT5K1nV2NKW5rUUUVibBXj/jW1kg8R3ySKR5j+Yh7EGvUtb1KHS7B7qUbiOETPLH0rzTXNQuNXuFlvpAdufLjjXhQffvWtO9zOoYCUk8sePLLqG9CannVFYqpbj3qmLONpRIxyR2rYxPV/DjQ6z4dS3uAHV4wp9iO9UdG8yNZbSQktC5Qn1xWd8Mr9Y7mXTpGwxO+PPf1Fb0sRg1+53cCUh19+P/AK1YPRtGy1SZwniC0ey1R22ny5W3L7eoqnuB5zg9q7Hxd++vbTSLa1W5ubn53JOBFGOrGsa68L30cxFvIrpnjdwa0T0M3HXQyMjqTnHf1oSOS6mS3gXc78cdveta38L6lIw8x4419QcmtgWH/COpb3UVr9pgL7buX+OMHow9s9aOZAos07SFNO0tYh8oRav6Hti0Y3j8PPmQn0HYVT15c2beW2Qy8EdxVHxXqX9meGrezVsXMsQRR3Axyaz3NNjhdcv45tWubmRwPMkO36DgVXV0ddyMCKR7eKRQJFzjoaRLeOP7oxW5gWLC2NzdR26yIjTMEDMcBc9zXt1jClvZQ28ZykaBVPqAK8b04RMrbYYyw4PrXUeGfEL6bcpaXcjNZOcKW6xH/Cs6ibNabSPQqKAQQCCCD0IorA2MnX9CttYKNNLKjxjCbT8o/CueufBcwikc6l8qIWVVi5Jx9a7eiqUmiXFM8HckLzx8xB+tKjCt7x3o7aXq7yKh+yXRLRkdA3df61znlSDlCHH610J3RztWZYSRopUnhlaORDuVl6g12Gm+LLq5tT/aFjDM8a/JKCVJPuK4ZZOcNwasxXM0abY2GOoyOhocbjUmj0XRXjjtm1C5KteXPLt6KOij2FOl1NWfbBG8zekalv5VxejeIbiwj+z3MK3ttuLbH4Kk+hrqbDxpo6RCNIXtB/d2cD8RWbizRSRYfULmHBlsLpF9TGcVetNSimjwF3bhgqRnd7YqhL420uNf9c0nsq5rE1bxtNNG8em2wtywx5rAbgPYUuVvoPmS6kl5q15Y6rcWVv5E0MT/ALoSgnaf7uRXMaldXV/fSXV6++UnHHRfYUyG6ljBPDMerN1NV5pSzFj94np71qlYybuOLAUwvucKOpoELkZkYJ7DrVrT7SW8uo7Kzj3Sytgf4n2FMk6TwT4bh1iCe8mmnhCvsTZwG9a7Oz8MaTbkM0LTt6ynP6Vd0PT4tL0uGyh6RryfU9zV2ueUm2dEYpIRVVVCqMADAFFLRUFhRRRQBU1fTrXVbCSzu498b9+6nsR715H4i0S80O78q4UvAx/dTDow9/Q17PUN9aW19bPbXUKyxOMFWFXGfKRKHMeGna42yDI7HuKiKtE2Ccqeh9a7DxP4KurEtc6XuubbqYz99Pp6iuTPRo2yD3BGCDW6aexg01uCkGh1+VsdcGo1LK21qlXLDgE0xFexU+W27oDxVg4AqSWEwEJjBxzVdyzHCqSaABizMFUZJ4FTKqxD5Tuf+J/8KjjHlZyQXPf09hW5oHhrVNWZWjiMFuTzNIMcew70mxpXMq1t7i8uUtbWFpZn6KP5mvU/B3huHRLbzJcS3sg/eP8A3R/dHtVzw9oVjotv5dqm6Rv9ZK3LMf8AD2rUrGc76I2hC2rCiiiszQKKKKACiiigAooooAKytX8PaTqnzXVou/8A56J8rfnWrRQnYGrnGT/D+wZv3F9cRr/dYBqzdf8AC9vpEdrNDJLMTJtkZv0wO1ei1X1C0hvrR7edcqw/EH1q1NkOCPMLWwTUdXt7Nw215SGZTyB3NdGvw+tN53alcFc8AKB+ta3hvQf7OuZ7q4KvKWKxEdk/xNb1OU30FGC6mDpXhLRdPcSJbedIOjyndj8OlbwAUAAAAdAKKKhtstJIKKKKQwooooAKKKKAP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6" descr="data:image/jpg;base64,%20/9j/4AAQSkZJRgABAQEAYABgAAD/2wBDAAUDBAQEAwUEBAQFBQUGBwwIBwcHBw8LCwkMEQ8SEhEPERETFhwXExQaFRERGCEYGh0dHx8fExciJCIeJBweHx7/2wBDAQUFBQcGBw4ICA4eFBEUHh4eHh4eHh4eHh4eHh4eHh4eHh4eHh4eHh4eHh4eHh4eHh4eHh4eHh4eHh4eHh4eHh7/wAARCACAAII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xoPE2kvK8Uk5hdGKsHGBke9bNeSawHtdWubZl+eOQ5H95SauMbkSk0esxSJLGJI3V0PIIOQaqapq2n6am68uUjOOFz8x/CvOdL1650RGa3Pm28wIEZPCP2Yf4Vzl5eXFxO88rtNM5yzuev09qpU9SXU0PRL7x7apkWdlLKezOdorLk+IGo/wWNqv1YmuKE/P7yMj3U04SwH/loR9Vq1CJDnI6/wD4WBqoPNnaEfj/AI1btPiIc/6XpvHrE/8AjXDeZD/z0J9gtMabP+rjx7tzT5I9g55dz1vS/GGiXzCP7R5Eh/hlG39a6AEEbgQR614GJOMSIpHtXQ6drOpSWUWlm7dbePJyp+Zh2BPpWbp9i41O56Zfaxp1mD510m4HG1Tk5+lXkbcgb1Ga8mtGM+pW1vCu4vMAox155NetAYAA6ColGxcZXCiiipKCiiigAoooJABJOAOpoAq6pf2um2T3d3JsjX8yewHqa8q8T6wNX1IXi2qW+1do+blh23e9TeNdcOraqyxufsdsSsY/vHu39K5xSZDub8B6VvCFtTCc76Fm4mDRHsM5wOeajRQygg8UuzdGV9arWPnxyyJMpC9j71oZlgxc0Jb73CqBkmt3RvDeqanhlQW8R6PJ1P0FbS+DltpAY9UjluF6RsAM+1S5IpQbOIkt2hcq6gHnBHcUm2ujg0NbuE3N5d/ZIldlUBdzMQeePSiXwpctbfatMvob2HnjG1vp9aOZBys5vbSW8+JCqNxjBPtT76C4hL28sbRS/wB1hiq9nA0MZ3feJz9Kok1dK1KTT9RW8t/LeZAVUSKcc+leoeFfEEGt2x4EV1H/AKyLP6j2rxyUVf0XUJ9PuYL6BiHjPOP4h3H5VEoXLjOx7dRVfTruG+sYbuBt0cqhhViuc6AooooAK5/x/qjab4fk8psTTnyk9s9T+VdBXm3xUujLrFrZg/LDFvI/2mP+AqoK7Jm7I46Qbbd/93+tNh6DNOuf9TjuSKWLpXScxJuwoGCT2A713PhLwsyql5fqDKw3Kh/gH+NYHge1S51lp54i6WsRlVSPvN2rs5Rql3/rLpokP8Mfy/r1rOb6GkF1LupXsdqn2KzwblhyV/gHr9abYWaRqCwBPUk9TVQLZ6TbNcXEgRV6s3U/4msG78ZOXP2G0+XOA8jf0FQk3sW2luavh3ydT8PrOq4HmyqfXO802x3aRqLMwJtJuJVH8Po1YOneKJrGMwpp1ukJYuVjyvJPJroNK1iz1QeWuRJ/Ej9RTaaEmmaWs6HZatbDcocEZR16j3BrzbXdJutHvPIn+ZG5jk7MP8a9CktbmCM/YrmWEdQoPH4Vk+IGluvDt3FqoVpYMPbyqMEtnpRB2CSuefy9Kdb/APHv/wACP9KsT2c8ce5lUjvg9Kr233JF9CGrYxPQPhXqOYrjSpG5Q+ZEPbuK7qvGvC162n+IrO4zhS4R/wDdbg/zr2WsKiszem7oKKKKzNArx/xjMZ/FV+xJO1wg/ACvYK8V8SEx63qLY5Fw/wDOtaW5nV2M2b5pQg6L1+tSLlfm9P5VHAvHPU9ankOFGemRWxgdh4e0rVLQ295HdW8ckqbhDIpPyH+9j1rYbWL60vIrW/0WVY5G2rcWx8yPPv3FRa3K9nc2l2M/Z5YlQN2DAdK0obkzWhIb+E9PpWD1N0rHCeKtRk1HVHhDf6PAxVB6nuaoJHzwMn3qPn7VJnrvbOfXNWrR1WYZ7CtdjLdkUsbrjeO3eo4pJLW4S5hJDodw9/atDUJk8krwc9MetZ742kn86AZ3smvTfYrQ6dpU2oT3QyFU7UTHXcx6VHquk6hqQjk1G7htFGNsMA3KjerMetM8BMy6Mu4nG4457Vp3ckt3OLO3G5j989lX1NZbPQ1Wq1PNtWWe1uZdPmUiSN8SHPX6e1Z6t5UobqOjfSug8eFT4puNvPyJn8qwZFyDWy2MXuSS7lGV6jkEV7bpM/2rTLa46+ZErfmK8NhJ8t0/u8j6V7N4PVl8M6eGOT5K1nV2NKW5rUUUVibBXj/jW1kg8R3ySKR5j+Yh7EGvUtb1KHS7B7qUbiOETPLH0rzTXNQuNXuFlvpAdufLjjXhQffvWtO9zOoYCUk8sePLLqG9CannVFYqpbj3qmLONpRIxyR2rYxPV/DjQ6z4dS3uAHV4wp9iO9UdG8yNZbSQktC5Qn1xWd8Mr9Y7mXTpGwxO+PPf1Fb0sRg1+53cCUh19+P/AK1YPRtGy1SZwniC0ey1R22ny5W3L7eoqnuB5zg9q7Hxd++vbTSLa1W5ubn53JOBFGOrGsa68L30cxFvIrpnjdwa0T0M3HXQyMjqTnHf1oSOS6mS3gXc78cdveta38L6lIw8x4419QcmtgWH/COpb3UVr9pgL7buX+OMHow9s9aOZAos07SFNO0tYh8oRav6Hti0Y3j8PPmQn0HYVT15c2beW2Qy8EdxVHxXqX9meGrezVsXMsQRR3Axyaz3NNjhdcv45tWubmRwPMkO36DgVXV0ddyMCKR7eKRQJFzjoaRLeOP7oxW5gWLC2NzdR26yIjTMEDMcBc9zXt1jClvZQ28ZykaBVPqAK8b04RMrbYYyw4PrXUeGfEL6bcpaXcjNZOcKW6xH/Cs6ibNabSPQqKAQQCCCD0IorA2MnX9CttYKNNLKjxjCbT8o/CueufBcwikc6l8qIWVVi5Jx9a7eiqUmiXFM8HckLzx8xB+tKjCt7x3o7aXq7yKh+yXRLRkdA3df61znlSDlCHH610J3RztWZYSRopUnhlaORDuVl6g12Gm+LLq5tT/aFjDM8a/JKCVJPuK4ZZOcNwasxXM0abY2GOoyOhocbjUmj0XRXjjtm1C5KteXPLt6KOij2FOl1NWfbBG8zekalv5VxejeIbiwj+z3MK3ttuLbH4Kk+hrqbDxpo6RCNIXtB/d2cD8RWbizRSRYfULmHBlsLpF9TGcVetNSimjwF3bhgqRnd7YqhL420uNf9c0nsq5rE1bxtNNG8em2wtywx5rAbgPYUuVvoPmS6kl5q15Y6rcWVv5E0MT/ALoSgnaf7uRXMaldXV/fSXV6++UnHHRfYUyG6ljBPDMerN1NV5pSzFj94np71qlYybuOLAUwvucKOpoELkZkYJ7DrVrT7SW8uo7Kzj3Sytgf4n2FMk6TwT4bh1iCe8mmnhCvsTZwG9a7Oz8MaTbkM0LTt6ynP6Vd0PT4tL0uGyh6RryfU9zV2ueUm2dEYpIRVVVCqMADAFFLRUFhRRRQBU1fTrXVbCSzu498b9+6nsR715H4i0S80O78q4UvAx/dTDow9/Q17PUN9aW19bPbXUKyxOMFWFXGfKRKHMeGna42yDI7HuKiKtE2Ccqeh9a7DxP4KurEtc6XuubbqYz99Pp6iuTPRo2yD3BGCDW6aexg01uCkGh1+VsdcGo1LK21qlXLDgE0xFexU+W27oDxVg4AqSWEwEJjBxzVdyzHCqSaABizMFUZJ4FTKqxD5Tuf+J/8KjjHlZyQXPf09hW5oHhrVNWZWjiMFuTzNIMcew70mxpXMq1t7i8uUtbWFpZn6KP5mvU/B3huHRLbzJcS3sg/eP8A3R/dHtVzw9oVjotv5dqm6Rv9ZK3LMf8AD2rUrGc76I2hC2rCiiiszQKKKKACiiigAooooAKytX8PaTqnzXVou/8A56J8rfnWrRQnYGrnGT/D+wZv3F9cRr/dYBqzdf8AC9vpEdrNDJLMTJtkZv0wO1ei1X1C0hvrR7edcqw/EH1q1NkOCPMLWwTUdXt7Nw215SGZTyB3NdGvw+tN53alcFc8AKB+ta3hvQf7OuZ7q4KvKWKxEdk/xNb1OU30FGC6mDpXhLRdPcSJbedIOjyndj8OlbwAUAAAAdAKKKhtstJIKKKKQwooooAKKKKAP//Z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Welcome to Textil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2358" y="6207337"/>
            <a:ext cx="442611" cy="442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029" y="4487617"/>
            <a:ext cx="5602727" cy="23703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3543" y="4525583"/>
            <a:ext cx="2554553" cy="2332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4623023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29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7000">
        <p:fade/>
      </p:transition>
    </mc:Choice>
    <mc:Fallback xmlns="">
      <p:transition spd="med" advClick="0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 w="15875"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GB" u="sng" dirty="0" smtClean="0"/>
              <a:t>We are a Textile course that focuses on a skills based curriculum</a:t>
            </a:r>
            <a:endParaRPr lang="en-GB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80127"/>
          </a:xfrm>
        </p:spPr>
        <p:txBody>
          <a:bodyPr>
            <a:normAutofit fontScale="92500" lnSpcReduction="20000"/>
          </a:bodyPr>
          <a:lstStyle/>
          <a:p>
            <a:pPr fontAlgn="base"/>
            <a:r>
              <a:rPr lang="en-GB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Within the context of textile design, you will be taught to use textile design techniques and processes, appropriate to students’ personal intentions, for example: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Wet felting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Needle sculpting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Free </a:t>
            </a:r>
            <a:r>
              <a:rPr lang="en-GB" dirty="0">
                <a:solidFill>
                  <a:srgbClr val="C00000"/>
                </a:solidFill>
              </a:rPr>
              <a:t>machine Embroidery</a:t>
            </a:r>
          </a:p>
          <a:p>
            <a:r>
              <a:rPr lang="en-GB" dirty="0">
                <a:solidFill>
                  <a:srgbClr val="C00000"/>
                </a:solidFill>
              </a:rPr>
              <a:t>Creative stitching</a:t>
            </a:r>
          </a:p>
          <a:p>
            <a:r>
              <a:rPr lang="en-GB" dirty="0">
                <a:solidFill>
                  <a:srgbClr val="C00000"/>
                </a:solidFill>
              </a:rPr>
              <a:t>Applique Art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Quilting</a:t>
            </a:r>
            <a:endParaRPr lang="en-GB" dirty="0">
              <a:solidFill>
                <a:srgbClr val="C00000"/>
              </a:solidFill>
            </a:endParaRPr>
          </a:p>
          <a:p>
            <a:r>
              <a:rPr lang="en-GB" dirty="0">
                <a:solidFill>
                  <a:srgbClr val="C00000"/>
                </a:solidFill>
              </a:rPr>
              <a:t>Slash and burn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Printing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smtClean="0">
                <a:solidFill>
                  <a:srgbClr val="C00000"/>
                </a:solidFill>
              </a:rPr>
              <a:t>and colour applications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Garment Construction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873766" y="3294093"/>
            <a:ext cx="5318234" cy="3563907"/>
          </a:xfrm>
          <a:prstGeom prst="rect">
            <a:avLst/>
          </a:prstGeom>
        </p:spPr>
      </p:pic>
      <p:pic>
        <p:nvPicPr>
          <p:cNvPr id="7" name="Outl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0050" y="6310488"/>
            <a:ext cx="392849" cy="39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1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2000">
        <p:fade/>
      </p:transition>
    </mc:Choice>
    <mc:Fallback xmlns="">
      <p:transition spd="med" advClick="0" advTm="7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7425"/>
            <a:ext cx="10515600" cy="1690688"/>
          </a:xfrm>
          <a:ln w="12700"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u="sng" dirty="0"/>
              <a:t>GCSE TEXTILE DESIGN</a:t>
            </a:r>
            <a:br>
              <a:rPr lang="en-GB" u="sng" dirty="0"/>
            </a:br>
            <a:r>
              <a:rPr lang="en-GB" u="sng" dirty="0"/>
              <a:t>AQA </a:t>
            </a:r>
            <a:r>
              <a:rPr lang="en-GB" u="sng" dirty="0" smtClean="0"/>
              <a:t>8204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Course Structure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201" y="1839876"/>
            <a:ext cx="5157787" cy="823912"/>
          </a:xfrm>
        </p:spPr>
        <p:txBody>
          <a:bodyPr/>
          <a:lstStyle/>
          <a:p>
            <a:pPr algn="ctr"/>
            <a:r>
              <a:rPr lang="en-GB" dirty="0" smtClean="0"/>
              <a:t>Component 1 - Portfolio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4171" y="2682499"/>
            <a:ext cx="5823404" cy="3977613"/>
          </a:xfrm>
          <a:ln w="12700">
            <a:solidFill>
              <a:srgbClr val="C00000"/>
            </a:solidFill>
          </a:ln>
        </p:spPr>
        <p:txBody>
          <a:bodyPr anchor="ctr">
            <a:normAutofit fontScale="55000" lnSpcReduction="20000"/>
          </a:bodyPr>
          <a:lstStyle/>
          <a:p>
            <a:r>
              <a:rPr lang="en-GB" dirty="0" smtClean="0"/>
              <a:t>What's assessed</a:t>
            </a:r>
          </a:p>
          <a:p>
            <a:endParaRPr lang="en-GB" dirty="0" smtClean="0"/>
          </a:p>
          <a:p>
            <a:r>
              <a:rPr lang="en-GB" dirty="0" smtClean="0"/>
              <a:t>A portfolio that in total shows explicit coverage of the four assessment objectives. It must include a sustained project evidencing the journey from initial engagement to the realisation of intentions and a selection of further work undertaken during the student’s course of study.</a:t>
            </a:r>
          </a:p>
          <a:p>
            <a:endParaRPr lang="en-GB" dirty="0" smtClean="0"/>
          </a:p>
          <a:p>
            <a:r>
              <a:rPr lang="en-GB" dirty="0" smtClean="0"/>
              <a:t>How it's assessed</a:t>
            </a:r>
          </a:p>
          <a:p>
            <a:endParaRPr lang="en-GB" dirty="0" smtClean="0"/>
          </a:p>
          <a:p>
            <a:r>
              <a:rPr lang="en-GB" dirty="0" smtClean="0"/>
              <a:t>No time limit</a:t>
            </a:r>
          </a:p>
          <a:p>
            <a:r>
              <a:rPr lang="en-GB" dirty="0" smtClean="0"/>
              <a:t>96 marks</a:t>
            </a:r>
          </a:p>
          <a:p>
            <a:r>
              <a:rPr lang="en-GB" dirty="0" smtClean="0"/>
              <a:t>60% of GCSE</a:t>
            </a:r>
          </a:p>
          <a:p>
            <a:r>
              <a:rPr lang="en-GB" dirty="0" smtClean="0"/>
              <a:t>Non-exam assessment (NEA) set and marked by the school/college and moderated by AQA during a visit. Moderation will normally take place in June.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70542"/>
            <a:ext cx="5867400" cy="823912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Component 2: Externally set assignment</a:t>
            </a:r>
          </a:p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82498"/>
            <a:ext cx="5867400" cy="3977613"/>
          </a:xfrm>
          <a:ln w="12700">
            <a:solidFill>
              <a:srgbClr val="C00000"/>
            </a:solidFill>
          </a:ln>
        </p:spPr>
        <p:txBody>
          <a:bodyPr anchor="ctr">
            <a:normAutofit fontScale="55000" lnSpcReduction="20000"/>
          </a:bodyPr>
          <a:lstStyle/>
          <a:p>
            <a:r>
              <a:rPr lang="en-GB" dirty="0" smtClean="0"/>
              <a:t>What's assessed</a:t>
            </a:r>
          </a:p>
          <a:p>
            <a:endParaRPr lang="en-GB" dirty="0" smtClean="0"/>
          </a:p>
          <a:p>
            <a:r>
              <a:rPr lang="en-GB" dirty="0" smtClean="0"/>
              <a:t>Students respond to their chosen starting point from an externally set assignment paper relating to their subject title, evidencing coverage of all four assessment objectives.</a:t>
            </a:r>
          </a:p>
          <a:p>
            <a:endParaRPr lang="en-GB" dirty="0" smtClean="0"/>
          </a:p>
          <a:p>
            <a:r>
              <a:rPr lang="en-GB" dirty="0" smtClean="0"/>
              <a:t>How it's assessed</a:t>
            </a:r>
          </a:p>
          <a:p>
            <a:endParaRPr lang="en-GB" dirty="0" smtClean="0"/>
          </a:p>
          <a:p>
            <a:r>
              <a:rPr lang="en-GB" dirty="0" smtClean="0"/>
              <a:t>Preparatory period followed by 10 hours of supervised time</a:t>
            </a:r>
          </a:p>
          <a:p>
            <a:r>
              <a:rPr lang="en-GB" dirty="0" smtClean="0"/>
              <a:t>96 marks</a:t>
            </a:r>
          </a:p>
          <a:p>
            <a:r>
              <a:rPr lang="en-GB" dirty="0" smtClean="0"/>
              <a:t>40% of GCSE</a:t>
            </a:r>
          </a:p>
          <a:p>
            <a:r>
              <a:rPr lang="en-GB" dirty="0" smtClean="0"/>
              <a:t>Non-exam assessment (NEA) set by AQA; marked by the school/college and moderated by AQA during a visit. Moderation will normally take place in June.</a:t>
            </a:r>
            <a:endParaRPr lang="en-GB" dirty="0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5782" y="181276"/>
            <a:ext cx="432874" cy="43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0">
        <p:fade/>
      </p:transition>
    </mc:Choice>
    <mc:Fallback xmlns="">
      <p:transition spd="med" advClick="0" advTm="8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53277" y="141890"/>
            <a:ext cx="7543800" cy="67791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rgbClr val="000000">
                    <a:lumMod val="75000"/>
                    <a:lumOff val="25000"/>
                  </a:srgbClr>
                </a:solidFill>
                <a:latin typeface="Calibri Light" panose="020F0302020204030204"/>
              </a:rPr>
              <a:t>Course Structure</a:t>
            </a:r>
          </a:p>
        </p:txBody>
      </p:sp>
      <p:sp>
        <p:nvSpPr>
          <p:cNvPr id="4" name="Rectangle 3"/>
          <p:cNvSpPr/>
          <p:nvPr/>
        </p:nvSpPr>
        <p:spPr>
          <a:xfrm>
            <a:off x="750047" y="1448689"/>
            <a:ext cx="8116873" cy="1895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GB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We explore </a:t>
            </a:r>
            <a:r>
              <a:rPr lang="en-GB" sz="2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2 </a:t>
            </a:r>
            <a:r>
              <a:rPr lang="en-GB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broad themes to improve your </a:t>
            </a:r>
            <a:r>
              <a:rPr lang="en-GB" sz="200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skills and techniques </a:t>
            </a:r>
            <a:r>
              <a:rPr lang="en-GB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in a range of media.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GB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The Themes are:</a:t>
            </a:r>
          </a:p>
          <a:p>
            <a:pPr marL="1700000" lvl="8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Font typeface="Calibri" pitchFamily="34" charset="0"/>
              <a:buChar char="◦"/>
            </a:pPr>
            <a:r>
              <a:rPr lang="en-GB" sz="2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Natural </a:t>
            </a:r>
            <a:r>
              <a:rPr lang="en-GB" sz="24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Forms -The Beach and The Woods</a:t>
            </a:r>
          </a:p>
          <a:p>
            <a:pPr marL="1700000" lvl="8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E48312"/>
              </a:buClr>
              <a:buFont typeface="Calibri" pitchFamily="34" charset="0"/>
              <a:buChar char="◦"/>
            </a:pPr>
            <a:r>
              <a:rPr lang="en-GB" sz="24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Colour and construction - Fairy tales </a:t>
            </a:r>
            <a:endParaRPr lang="en-GB" sz="2400" b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1412" y="2864575"/>
            <a:ext cx="3205660" cy="4808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998" y="3657601"/>
            <a:ext cx="4509114" cy="3200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6000" y="1257300"/>
            <a:ext cx="2724150" cy="56007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49997" y="6072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1000">
        <p:fade/>
      </p:transition>
    </mc:Choice>
    <mc:Fallback xmlns="">
      <p:transition spd="med" advClick="0" advTm="10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1853" y="2713134"/>
            <a:ext cx="3789409" cy="4144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189" y="3732288"/>
            <a:ext cx="3104004" cy="3125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32644" y="-694124"/>
            <a:ext cx="3116173" cy="4650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851" y="73202"/>
            <a:ext cx="3397414" cy="875694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GB" dirty="0" smtClean="0"/>
              <a:t>Natural Forms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036227" y="197302"/>
            <a:ext cx="4342795" cy="40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272202" y="3389579"/>
            <a:ext cx="4926726" cy="3479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336552" y="862377"/>
            <a:ext cx="6869567" cy="5144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55201"/>
            <a:ext cx="2724150" cy="5600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9207" y="0"/>
            <a:ext cx="4529721" cy="3360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71" y="180172"/>
            <a:ext cx="2669207" cy="823585"/>
          </a:xfrm>
          <a:ln w="12700">
            <a:solidFill>
              <a:srgbClr val="C00000"/>
            </a:solidFill>
          </a:ln>
        </p:spPr>
        <p:txBody>
          <a:bodyPr/>
          <a:lstStyle/>
          <a:p>
            <a:r>
              <a:rPr lang="en-GB" dirty="0" smtClean="0"/>
              <a:t>Fairy Tales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58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en-GB" dirty="0" smtClean="0"/>
              <a:t>Careers in Textiles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486275"/>
          </a:xfrm>
          <a:ln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dirty="0" smtClean="0"/>
              <a:t>Jobs directly related to your course include: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Clothing/textile technologist</a:t>
            </a:r>
          </a:p>
          <a:p>
            <a:r>
              <a:rPr lang="en-GB" dirty="0" smtClean="0"/>
              <a:t>Colour technologist</a:t>
            </a:r>
          </a:p>
          <a:p>
            <a:r>
              <a:rPr lang="en-GB" dirty="0" smtClean="0"/>
              <a:t>Interior and spatial designer</a:t>
            </a:r>
          </a:p>
          <a:p>
            <a:r>
              <a:rPr lang="en-GB" dirty="0" smtClean="0"/>
              <a:t>Fashion designer</a:t>
            </a:r>
          </a:p>
          <a:p>
            <a:r>
              <a:rPr lang="en-GB" dirty="0" smtClean="0"/>
              <a:t>Textile designer</a:t>
            </a:r>
          </a:p>
          <a:p>
            <a:r>
              <a:rPr lang="en-GB" dirty="0" smtClean="0"/>
              <a:t>Fabric designer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486275"/>
          </a:xfrm>
          <a:ln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dirty="0" smtClean="0"/>
              <a:t>Jobs where your Course would be useful include: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Conservator</a:t>
            </a:r>
          </a:p>
          <a:p>
            <a:r>
              <a:rPr lang="en-GB" dirty="0" smtClean="0"/>
              <a:t>Further education teacher</a:t>
            </a:r>
          </a:p>
          <a:p>
            <a:r>
              <a:rPr lang="en-GB" dirty="0" smtClean="0"/>
              <a:t>Graphic designer</a:t>
            </a:r>
          </a:p>
          <a:p>
            <a:r>
              <a:rPr lang="en-GB" dirty="0" smtClean="0"/>
              <a:t>Higher education lecturer</a:t>
            </a:r>
          </a:p>
          <a:p>
            <a:r>
              <a:rPr lang="en-GB" dirty="0" smtClean="0"/>
              <a:t>Printmaker</a:t>
            </a:r>
          </a:p>
          <a:p>
            <a:r>
              <a:rPr lang="en-GB" dirty="0" smtClean="0"/>
              <a:t>Product designer</a:t>
            </a:r>
          </a:p>
          <a:p>
            <a:r>
              <a:rPr lang="en-GB" dirty="0" smtClean="0"/>
              <a:t>Retail buyer</a:t>
            </a:r>
          </a:p>
          <a:p>
            <a:r>
              <a:rPr lang="en-GB" dirty="0" smtClean="0"/>
              <a:t>Secondary school teacher</a:t>
            </a:r>
          </a:p>
          <a:p>
            <a:r>
              <a:rPr lang="en-GB" dirty="0" smtClean="0"/>
              <a:t>Stylist</a:t>
            </a:r>
          </a:p>
          <a:p>
            <a:r>
              <a:rPr lang="en-GB" dirty="0" smtClean="0"/>
              <a:t>Visual merchandiser</a:t>
            </a:r>
          </a:p>
          <a:p>
            <a:endParaRPr lang="en-GB" dirty="0"/>
          </a:p>
        </p:txBody>
      </p:sp>
      <p:sp>
        <p:nvSpPr>
          <p:cNvPr id="5" name="AutoShape 2" descr="https://ukc-powerpoint.officeapps.live.com/pods/GetClipboardImage.ashx?Id=dc546595-f9e4-4866-b0f9-dc02fa39dc4a&amp;DC=GUK3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7531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1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8000">
        <p:fade/>
      </p:transition>
    </mc:Choice>
    <mc:Fallback xmlns="">
      <p:transition spd="med" advClick="0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052" name="Picture 4" descr="https://ukc-powerpoint.officeapps.live.com/pods/GetClipboardImage.ashx?Id=c5556dbd-1811-46b4-960d-9742200363e5&amp;DC=GUK3&amp;wdoverrides=GetClipboardImageEnabled:tru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511" b="9411"/>
          <a:stretch/>
        </p:blipFill>
        <p:spPr bwMode="auto">
          <a:xfrm>
            <a:off x="0" y="115614"/>
            <a:ext cx="12044855" cy="662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8014" y="6373054"/>
            <a:ext cx="7157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These are the most recent published statistics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2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98"/>
            <a:ext cx="3850105" cy="1279418"/>
          </a:xfrm>
          <a:ln>
            <a:solidFill>
              <a:srgbClr val="C0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dirty="0" smtClean="0"/>
              <a:t>Examples of Student work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254605" y="-846053"/>
            <a:ext cx="4091345" cy="5783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54906"/>
            <a:ext cx="3850105" cy="2736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550" y="4170497"/>
            <a:ext cx="2594292" cy="2687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407700" y="4584629"/>
            <a:ext cx="2681069" cy="1865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384" y="4170497"/>
            <a:ext cx="2479380" cy="2687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2527" y="4170496"/>
            <a:ext cx="1910423" cy="2687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18" t="7635" r="14504" b="29873"/>
          <a:stretch/>
        </p:blipFill>
        <p:spPr>
          <a:xfrm>
            <a:off x="3961104" y="-10098"/>
            <a:ext cx="2364797" cy="41014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628" y="4170496"/>
            <a:ext cx="2855113" cy="2687503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23483" y="60388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8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2000">
        <p:fade/>
      </p:transition>
    </mc:Choice>
    <mc:Fallback xmlns="">
      <p:transition spd="med" advClick="0" advTm="5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378</Words>
  <Application>Microsoft Office PowerPoint</Application>
  <PresentationFormat>Widescreen</PresentationFormat>
  <Paragraphs>68</Paragraphs>
  <Slides>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Retrospect</vt:lpstr>
      <vt:lpstr>GCSE TEXTILE DESIGN AQA 8204</vt:lpstr>
      <vt:lpstr>We are a Textile course that focuses on a skills based curriculum</vt:lpstr>
      <vt:lpstr>GCSE TEXTILE DESIGN AQA 8204 Course Structure</vt:lpstr>
      <vt:lpstr>PowerPoint Presentation</vt:lpstr>
      <vt:lpstr>Natural Forms</vt:lpstr>
      <vt:lpstr>Fairy Tales </vt:lpstr>
      <vt:lpstr>Careers in Textiles</vt:lpstr>
      <vt:lpstr>PowerPoint Presentation</vt:lpstr>
      <vt:lpstr>Examples of Student work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GCSE TEXTILE DESIGN AQA 8204</dc:title>
  <dc:creator>M Davis - Art</dc:creator>
  <cp:lastModifiedBy>Microsoft account</cp:lastModifiedBy>
  <cp:revision>29</cp:revision>
  <dcterms:created xsi:type="dcterms:W3CDTF">2021-02-02T07:46:50Z</dcterms:created>
  <dcterms:modified xsi:type="dcterms:W3CDTF">2021-02-22T10:56:16Z</dcterms:modified>
</cp:coreProperties>
</file>