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72" r:id="rId5"/>
    <p:sldId id="258" r:id="rId6"/>
    <p:sldId id="267" r:id="rId7"/>
    <p:sldId id="268" r:id="rId8"/>
    <p:sldId id="269" r:id="rId9"/>
    <p:sldId id="265" r:id="rId10"/>
    <p:sldId id="270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606" autoAdjust="0"/>
  </p:normalViewPr>
  <p:slideViewPr>
    <p:cSldViewPr>
      <p:cViewPr varScale="1">
        <p:scale>
          <a:sx n="81" d="100"/>
          <a:sy n="81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45527CD-E892-41D6-ABFE-A983CE461DE2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F89C25-34C3-4E03-A4A9-1713B70A15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03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4BADD-A273-499A-887E-C2783FD028F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6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EC0323-844E-4E00-9535-A71C6562E777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6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B71A0-6FD6-4831-A609-D179A567537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1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E28CC-A1D6-4B90-9C28-1AEEC7115984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4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71DB8-97EB-41EB-BB39-4C5244D1D10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0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D36AF-CD4D-42BB-A3D1-D43C3BBE54A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1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2752C3-E54D-4874-B986-1FD9615FC8F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2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FB1AD-0A33-43DE-A86D-88092EC4167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1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B5C8D-54D5-4AD8-BA97-1E6879765DE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B9A12E-A52E-4895-94A3-B23B3471509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098B-6D10-4F03-AE9A-0D5A978C51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330991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717A-45C5-4BC9-85FA-402AE7FB8F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2146487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9AEB-FCE4-4494-8597-9F558A9C5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3618870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906B-BBB3-4305-A6BD-0337F397CF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4448144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BFEC-2623-4DE3-ABF5-BD65EB4BA2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748561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8478-B02B-48B0-B9A1-3558500082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931671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BD27-B4AA-4D60-A20D-EB77A02DD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3477128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6D24-8A23-462D-94A5-AB72C96890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884285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4856-9CE2-4D07-AFD5-56C9D5B60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260345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4D0E-9EEE-43DD-8D55-AFB55086FB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304973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56EB-FADC-447C-A01F-6BCDABE566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190252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76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328E00-6AA2-4CEF-B668-D29A8639B5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wm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w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w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wmf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w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73238"/>
            <a:ext cx="7772400" cy="3024187"/>
          </a:xfrm>
        </p:spPr>
        <p:txBody>
          <a:bodyPr/>
          <a:lstStyle/>
          <a:p>
            <a:pPr eaLnBrk="1" hangingPunct="1"/>
            <a:r>
              <a:rPr lang="en-GB" altLang="en-US" sz="8000" dirty="0" smtClean="0">
                <a:latin typeface="Berlin Sans FB Demi" panose="020E0802020502020306" pitchFamily="34" charset="0"/>
              </a:rPr>
              <a:t>Religious Studies</a:t>
            </a:r>
            <a:br>
              <a:rPr lang="en-GB" altLang="en-US" sz="8000" dirty="0" smtClean="0">
                <a:latin typeface="Berlin Sans FB Demi" panose="020E0802020502020306" pitchFamily="34" charset="0"/>
              </a:rPr>
            </a:br>
            <a:r>
              <a:rPr lang="en-GB" altLang="en-US" sz="8000" dirty="0" smtClean="0">
                <a:latin typeface="Berlin Sans FB Demi" panose="020E0802020502020306" pitchFamily="34" charset="0"/>
              </a:rPr>
              <a:t/>
            </a:r>
            <a:br>
              <a:rPr lang="en-GB" altLang="en-US" sz="8000" dirty="0" smtClean="0">
                <a:latin typeface="Berlin Sans FB Demi" panose="020E0802020502020306" pitchFamily="34" charset="0"/>
              </a:rPr>
            </a:br>
            <a:r>
              <a:rPr lang="en-GB" altLang="en-US" sz="8000" dirty="0" smtClean="0">
                <a:latin typeface="Berlin Sans FB Demi" panose="020E0802020502020306" pitchFamily="34" charset="0"/>
              </a:rPr>
              <a:t>GCSE Course</a:t>
            </a:r>
          </a:p>
        </p:txBody>
      </p:sp>
      <p:pic>
        <p:nvPicPr>
          <p:cNvPr id="3076" name="Picture 6" descr="MCj03906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37035"/>
            <a:ext cx="1265536" cy="19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512" y="5877272"/>
            <a:ext cx="609600" cy="609600"/>
          </a:xfrm>
          <a:prstGeom prst="rect">
            <a:avLst/>
          </a:prstGeom>
        </p:spPr>
      </p:pic>
      <p:pic>
        <p:nvPicPr>
          <p:cNvPr id="3075" name="Picture 5" descr="MCj040467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7740"/>
            <a:ext cx="15970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latin typeface="Berlin Sans FB Demi" panose="020E0802020502020306" pitchFamily="34" charset="0"/>
              </a:rPr>
              <a:t>Why Choose RS GCSE?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68828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Because…..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Berlin Sans FB Demi" panose="020E0802020502020306" pitchFamily="34" charset="0"/>
              </a:rPr>
              <a:t>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ou are interested in people and why they behave as they do.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Berlin Sans FB Demi" panose="020E0802020502020306" pitchFamily="34" charset="0"/>
              </a:rPr>
              <a:t>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ou like RS lessons at the moment.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Berlin Sans FB Demi" panose="020E0802020502020306" pitchFamily="34" charset="0"/>
              </a:rPr>
              <a:t>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ou enjoy getting involved in discussion work, debating etc.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Berlin Sans FB Demi" panose="020E0802020502020306" pitchFamily="34" charset="0"/>
              </a:rPr>
              <a:t>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ou have an interest in different religious beliefs and practices.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Berlin Sans FB Demi" panose="020E0802020502020306" pitchFamily="34" charset="0"/>
              </a:rPr>
              <a:t>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ou are interested in philosophy and ethics.</a:t>
            </a:r>
          </a:p>
          <a:p>
            <a:pPr eaLnBrk="1" hangingPunct="1"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You are interested in developing the ability to articulate excellent, well-balanced and reasoned arguments.</a:t>
            </a:r>
            <a:endParaRPr lang="en-GB" alt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u="sng" dirty="0" smtClean="0">
              <a:latin typeface="Berlin Sans FB Demi" panose="020E0802020502020306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7637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MCj04046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008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MCj0390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492896"/>
            <a:ext cx="827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1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383"/>
            <a:ext cx="8229600" cy="778098"/>
          </a:xfrm>
        </p:spPr>
        <p:txBody>
          <a:bodyPr/>
          <a:lstStyle/>
          <a:p>
            <a:pPr eaLnBrk="1" hangingPunct="1"/>
            <a:r>
              <a:rPr lang="en-GB" altLang="en-US" u="sng" dirty="0" smtClean="0">
                <a:latin typeface="Berlin Sans FB Demi" panose="020E0802020502020306" pitchFamily="34" charset="0"/>
              </a:rPr>
              <a:t>GCSE Religious Studies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16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We follow the AQA GCSE Religious Studies syllabus.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The course will build on the skills and knowledge that students have built up in their RE lessons during years 7-9.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During Year 10, students study the </a:t>
            </a:r>
            <a:r>
              <a:rPr lang="en-GB" altLang="en-US" sz="2800" u="sng" dirty="0" smtClean="0">
                <a:latin typeface="Berlin Sans FB Demi" panose="020E0802020502020306" pitchFamily="34" charset="0"/>
              </a:rPr>
              <a:t>Beliefs and Practices 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of 2 religions in detail.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We study </a:t>
            </a:r>
            <a:r>
              <a:rPr lang="en-GB" altLang="en-US" sz="2800" u="sng" dirty="0" smtClean="0">
                <a:latin typeface="Berlin Sans FB Demi" panose="020E0802020502020306" pitchFamily="34" charset="0"/>
              </a:rPr>
              <a:t>Christianity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 and </a:t>
            </a:r>
            <a:r>
              <a:rPr lang="en-GB" altLang="en-US" sz="2800" u="sng" dirty="0" smtClean="0">
                <a:latin typeface="Berlin Sans FB Demi" panose="020E0802020502020306" pitchFamily="34" charset="0"/>
              </a:rPr>
              <a:t>Sikhism</a:t>
            </a:r>
            <a:r>
              <a:rPr lang="en-GB" altLang="en-US" sz="2800" dirty="0" smtClean="0">
                <a:latin typeface="Berlin Sans FB Demi" panose="020E0802020502020306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In Year 11, 4 themes are studied which are based around philosophical and ethical debates. Students are expected to be able to apply Sikh and Christian beliefs to the themes, as well considering non-religious ideas.</a:t>
            </a:r>
          </a:p>
        </p:txBody>
      </p:sp>
      <p:pic>
        <p:nvPicPr>
          <p:cNvPr id="5124" name="Picture 5" descr="MCj02819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Cj04046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14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Cj0390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591175"/>
            <a:ext cx="827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7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2524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latin typeface="Berlin Sans FB Demi" panose="020E0802020502020306" pitchFamily="34" charset="0"/>
              </a:rPr>
              <a:t>GCSE RS Exam Results 2020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In the summer of 2020, students in Religious Studies achieved the following GCSE results: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9	21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8	25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7	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6	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>
              <a:latin typeface="Berlin Sans FB Demi" panose="020E0802020502020306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% achieving a grade 9 or 8 = 83.6%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% achieving a grade 9, 8 or 7 = 98.1%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 smtClean="0">
              <a:latin typeface="Berlin Sans FB Demi" panose="020E0802020502020306" pitchFamily="34" charset="0"/>
            </a:endParaRPr>
          </a:p>
        </p:txBody>
      </p:sp>
      <p:pic>
        <p:nvPicPr>
          <p:cNvPr id="7172" name="Picture 5" descr="MCj040467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14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MCj03906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591175"/>
            <a:ext cx="827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Image result for first prize gold trop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15303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Image result for degree scro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024188"/>
            <a:ext cx="24003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21431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dirty="0" smtClean="0">
                <a:latin typeface="Berlin Sans FB Demi" panose="020E0802020502020306" pitchFamily="34" charset="0"/>
              </a:rPr>
              <a:t>GCSE RS Exam Results 2019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In the Summer of 2019, the last time that GCSE exams were sat, students in Religious Studies achieved the following GCSE results: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9	20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8	25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7	6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Grade 6	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>
              <a:latin typeface="Berlin Sans FB Demi" panose="020E0802020502020306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% achieving a grade 9 or 8 = 83.3%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% achieving a grade 9, 8 or 7 = 94.4%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 smtClean="0">
              <a:latin typeface="Berlin Sans FB Demi" panose="020E0802020502020306" pitchFamily="34" charset="0"/>
            </a:endParaRPr>
          </a:p>
        </p:txBody>
      </p:sp>
      <p:pic>
        <p:nvPicPr>
          <p:cNvPr id="9220" name="Picture 5" descr="MCj02819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91894"/>
            <a:ext cx="15843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MCj040467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144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MCj0390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591175"/>
            <a:ext cx="827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Image result for first prize gold troph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024188"/>
            <a:ext cx="15303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Image result for degree scro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219450"/>
            <a:ext cx="24003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3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smtClean="0">
                <a:latin typeface="Berlin Sans FB Demi" panose="020E0802020502020306" pitchFamily="34" charset="0"/>
              </a:rPr>
              <a:t>Year 10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latin typeface="Berlin Sans FB Demi" panose="020E0802020502020306" pitchFamily="34" charset="0"/>
              </a:rPr>
              <a:t>	</a:t>
            </a:r>
            <a:r>
              <a:rPr lang="en-GB" altLang="en-US" sz="3600" u="sng" dirty="0" smtClean="0">
                <a:latin typeface="Berlin Sans FB Demi" panose="020E0802020502020306" pitchFamily="34" charset="0"/>
              </a:rPr>
              <a:t>Component 1: The Study of Religions, Beliefs, Teachings and Practices</a:t>
            </a:r>
            <a:endParaRPr lang="en-GB" altLang="en-US" u="sng" dirty="0" smtClean="0">
              <a:latin typeface="Berlin Sans FB Demi" panose="020E0802020502020306" pitchFamily="34" charset="0"/>
            </a:endParaRPr>
          </a:p>
          <a:p>
            <a:pPr eaLnBrk="1" hangingPunct="1">
              <a:buFontTx/>
              <a:buNone/>
            </a:pPr>
            <a:endParaRPr lang="en-GB" altLang="en-US" u="sng" dirty="0" smtClean="0">
              <a:latin typeface="Berlin Sans FB Demi" panose="020E0802020502020306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600" u="sng" dirty="0" smtClean="0">
                <a:latin typeface="Berlin Sans FB Demi" panose="020E0802020502020306" pitchFamily="34" charset="0"/>
              </a:rPr>
              <a:t>Christianity: </a:t>
            </a:r>
          </a:p>
          <a:p>
            <a:pPr lvl="1" eaLnBrk="1" hangingPunct="1"/>
            <a:r>
              <a:rPr lang="en-GB" altLang="en-US" dirty="0" smtClean="0"/>
              <a:t>Key Beliefs about God, the Trinity, Beliefs about Jesus Christ and Salvation. </a:t>
            </a:r>
          </a:p>
          <a:p>
            <a:pPr lvl="1" eaLnBrk="1" hangingPunct="1"/>
            <a:r>
              <a:rPr lang="en-GB" altLang="en-US" dirty="0" smtClean="0"/>
              <a:t>Main Practices: Worship and Festivals, Pilgrimage, The Role of the Church in the local community and across the World.</a:t>
            </a:r>
          </a:p>
          <a:p>
            <a:pPr eaLnBrk="1" hangingPunct="1"/>
            <a:endParaRPr lang="en-GB" altLang="en-US" u="sng" dirty="0" smtClean="0">
              <a:latin typeface="Berlin Sans FB Demi" panose="020E0802020502020306" pitchFamily="34" charset="0"/>
            </a:endParaRPr>
          </a:p>
        </p:txBody>
      </p:sp>
      <p:pic>
        <p:nvPicPr>
          <p:cNvPr id="11268" name="Picture 5" descr="MCj040467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27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latin typeface="Berlin Sans FB Demi" panose="020E0802020502020306" pitchFamily="34" charset="0"/>
              </a:rPr>
              <a:t>Year 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latin typeface="Berlin Sans FB Demi" panose="020E0802020502020306" pitchFamily="34" charset="0"/>
              </a:rPr>
              <a:t>	</a:t>
            </a:r>
            <a:r>
              <a:rPr lang="en-GB" altLang="en-US" sz="3600" u="sng" dirty="0" smtClean="0">
                <a:latin typeface="Berlin Sans FB Demi" panose="020E0802020502020306" pitchFamily="34" charset="0"/>
              </a:rPr>
              <a:t>Component 1: The Study of Religions, Beliefs, Teachings and Practices</a:t>
            </a:r>
            <a:endParaRPr lang="en-GB" altLang="en-US" u="sng" dirty="0" smtClean="0">
              <a:latin typeface="Berlin Sans FB Demi" panose="020E0802020502020306" pitchFamily="34" charset="0"/>
            </a:endParaRPr>
          </a:p>
          <a:p>
            <a:pPr eaLnBrk="1" hangingPunct="1">
              <a:buFontTx/>
              <a:buNone/>
            </a:pPr>
            <a:endParaRPr lang="en-GB" altLang="en-US" u="sng" dirty="0" smtClean="0">
              <a:latin typeface="Berlin Sans FB Demi" panose="020E0802020502020306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600" u="sng" dirty="0" smtClean="0">
                <a:latin typeface="Berlin Sans FB Demi" panose="020E0802020502020306" pitchFamily="34" charset="0"/>
              </a:rPr>
              <a:t>Sikhism</a:t>
            </a:r>
            <a:r>
              <a:rPr lang="en-GB" altLang="en-US" u="sng" dirty="0" smtClean="0">
                <a:latin typeface="Berlin Sans FB Demi" panose="020E0802020502020306" pitchFamily="34" charset="0"/>
              </a:rPr>
              <a:t>: </a:t>
            </a:r>
          </a:p>
          <a:p>
            <a:pPr lvl="1" eaLnBrk="1" hangingPunct="1"/>
            <a:r>
              <a:rPr lang="en-GB" altLang="en-US" dirty="0" smtClean="0"/>
              <a:t>Key Beliefs about the Nature of God, the </a:t>
            </a:r>
            <a:r>
              <a:rPr lang="en-GB" altLang="en-US" dirty="0" err="1" smtClean="0"/>
              <a:t>Mool</a:t>
            </a:r>
            <a:r>
              <a:rPr lang="en-GB" altLang="en-US" dirty="0" smtClean="0"/>
              <a:t> Mantra and the Guru </a:t>
            </a:r>
            <a:r>
              <a:rPr lang="en-GB" altLang="en-US" dirty="0" err="1" smtClean="0"/>
              <a:t>Granth</a:t>
            </a:r>
            <a:r>
              <a:rPr lang="en-GB" altLang="en-US" dirty="0" smtClean="0"/>
              <a:t> Sahib, The Nature of Human Life, Karma and Rebirth. </a:t>
            </a:r>
          </a:p>
          <a:p>
            <a:pPr lvl="1" eaLnBrk="1" hangingPunct="1"/>
            <a:r>
              <a:rPr lang="en-GB" altLang="en-US" dirty="0" smtClean="0"/>
              <a:t>Main Practices: Worship and Service, the role of the </a:t>
            </a:r>
            <a:r>
              <a:rPr lang="en-GB" altLang="en-US" dirty="0" err="1" smtClean="0"/>
              <a:t>Gurdwara</a:t>
            </a:r>
            <a:r>
              <a:rPr lang="en-GB" altLang="en-US" dirty="0" smtClean="0"/>
              <a:t>, Festivals and Lifestyle: Vaisakhi and </a:t>
            </a:r>
            <a:r>
              <a:rPr lang="en-GB" altLang="en-US" dirty="0" err="1" smtClean="0"/>
              <a:t>Divali</a:t>
            </a:r>
            <a:r>
              <a:rPr lang="en-GB" altLang="en-US" dirty="0" smtClean="0"/>
              <a:t>, The Golden Temple and Life Events.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u="sng" dirty="0" smtClean="0">
              <a:latin typeface="Berlin Sans FB Demi" panose="020E0802020502020306" pitchFamily="34" charset="0"/>
            </a:endParaRPr>
          </a:p>
        </p:txBody>
      </p:sp>
      <p:pic>
        <p:nvPicPr>
          <p:cNvPr id="13316" name="Picture 6" descr="MCPE06635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836613"/>
            <a:ext cx="17287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4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txBody>
          <a:bodyPr/>
          <a:lstStyle/>
          <a:p>
            <a:pPr eaLnBrk="1" hangingPunct="1"/>
            <a:r>
              <a:rPr lang="en-GB" altLang="en-US" u="sng" dirty="0" smtClean="0">
                <a:latin typeface="Berlin Sans FB Demi" panose="020E0802020502020306" pitchFamily="34" charset="0"/>
              </a:rPr>
              <a:t>Year 11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dirty="0" smtClean="0">
                <a:latin typeface="Berlin Sans FB Demi" panose="020E0802020502020306" pitchFamily="34" charset="0"/>
              </a:rPr>
              <a:t>	</a:t>
            </a:r>
            <a:r>
              <a:rPr lang="en-GB" altLang="en-US" sz="3600" u="sng" dirty="0" smtClean="0">
                <a:latin typeface="Berlin Sans FB Demi" panose="020E0802020502020306" pitchFamily="34" charset="0"/>
              </a:rPr>
              <a:t>Component 2: Thematic Studies</a:t>
            </a:r>
          </a:p>
          <a:p>
            <a:pPr eaLnBrk="1" hangingPunct="1">
              <a:buFontTx/>
              <a:buNone/>
            </a:pPr>
            <a:endParaRPr lang="en-GB" altLang="en-US" sz="2000" u="sng" dirty="0" smtClean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2800" u="sng" dirty="0" smtClean="0">
                <a:latin typeface="Berlin Sans FB Demi" panose="020E0802020502020306" pitchFamily="34" charset="0"/>
              </a:rPr>
              <a:t>Relationships and </a:t>
            </a:r>
            <a:r>
              <a:rPr lang="en-GB" altLang="en-US" sz="2800" b="1" u="sng" dirty="0" smtClean="0">
                <a:latin typeface="Berlin Sans FB Demi" panose="020E0802020502020306" pitchFamily="34" charset="0"/>
              </a:rPr>
              <a:t>Families: </a:t>
            </a:r>
            <a:r>
              <a:rPr lang="en-GB" altLang="en-US" sz="2800" dirty="0" smtClean="0"/>
              <a:t>Issues surrounding sex, Marriage and Divorce, Families and Gender Identity.</a:t>
            </a:r>
          </a:p>
          <a:p>
            <a:pPr eaLnBrk="1" hangingPunct="1"/>
            <a:r>
              <a:rPr lang="en-GB" altLang="en-US" sz="2800" b="1" u="sng" dirty="0" smtClean="0">
                <a:latin typeface="Berlin Sans FB Demi" panose="020E0802020502020306" pitchFamily="34" charset="0"/>
              </a:rPr>
              <a:t>Religion and Life: </a:t>
            </a:r>
            <a:r>
              <a:rPr lang="en-GB" altLang="en-US" sz="2800" dirty="0" smtClean="0"/>
              <a:t>Origins of Life, Pollution and Animal Rights, Abortion, Euthanasia, Afterlife.</a:t>
            </a:r>
          </a:p>
          <a:p>
            <a:pPr eaLnBrk="1" hangingPunct="1"/>
            <a:r>
              <a:rPr lang="en-GB" altLang="en-US" sz="2800" b="1" u="sng" dirty="0" smtClean="0">
                <a:latin typeface="Berlin Sans FB Demi" panose="020E0802020502020306" pitchFamily="34" charset="0"/>
              </a:rPr>
              <a:t>The Existence of God and Revelation</a:t>
            </a:r>
            <a:r>
              <a:rPr lang="en-GB" altLang="en-US" sz="2800" dirty="0" smtClean="0"/>
              <a:t>: Arguments For and Against God, the Nature of God and Revelation.</a:t>
            </a:r>
          </a:p>
          <a:p>
            <a:pPr eaLnBrk="1" hangingPunct="1"/>
            <a:r>
              <a:rPr lang="en-GB" altLang="en-US" sz="2800" b="1" u="sng" dirty="0" smtClean="0">
                <a:latin typeface="Berlin Sans FB Demi" panose="020E0802020502020306" pitchFamily="34" charset="0"/>
              </a:rPr>
              <a:t>Religion, Crime and Punishment: </a:t>
            </a:r>
            <a:r>
              <a:rPr lang="en-GB" altLang="en-US" sz="2800" dirty="0" smtClean="0"/>
              <a:t>Good and evil, Crime, Aims of Punishment, the Death Penalty. 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u="sng" dirty="0" smtClean="0">
              <a:latin typeface="Berlin Sans FB Demi" panose="020E0802020502020306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2400"/>
            <a:ext cx="17637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70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latin typeface="Berlin Sans FB Demi" panose="020E0802020502020306" pitchFamily="34" charset="0"/>
              </a:rPr>
              <a:t>Year 11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400" u="sng" dirty="0" smtClean="0">
                <a:latin typeface="Berlin Sans FB Demi" panose="020E0802020502020306" pitchFamily="34" charset="0"/>
              </a:rPr>
              <a:t>Assessment</a:t>
            </a:r>
          </a:p>
          <a:p>
            <a:pPr eaLnBrk="1" hangingPunct="1">
              <a:buFontTx/>
              <a:buNone/>
            </a:pPr>
            <a:endParaRPr lang="en-GB" altLang="en-US" sz="3600" u="sng" dirty="0" smtClean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Berlin Sans FB Demi" panose="020E0802020502020306" pitchFamily="34" charset="0"/>
              </a:rPr>
              <a:t>There will be a mock examination in December of Year 11.</a:t>
            </a:r>
          </a:p>
          <a:p>
            <a:pPr eaLnBrk="1" hangingPunct="1"/>
            <a:r>
              <a:rPr lang="en-GB" altLang="en-US" sz="2800" dirty="0" smtClean="0">
                <a:latin typeface="Berlin Sans FB Demi" panose="020E0802020502020306" pitchFamily="34" charset="0"/>
              </a:rPr>
              <a:t>In the Summer, at the end of Year 11, the course will be assessed by 2 separate examinations of</a:t>
            </a:r>
          </a:p>
          <a:p>
            <a:pPr eaLnBrk="1" hangingPunct="1">
              <a:buFontTx/>
              <a:buNone/>
            </a:pPr>
            <a:r>
              <a:rPr lang="en-GB" altLang="en-US" sz="2800" dirty="0" smtClean="0">
                <a:latin typeface="Berlin Sans FB Demi" panose="020E0802020502020306" pitchFamily="34" charset="0"/>
              </a:rPr>
              <a:t>1 hour 45minutes each.</a:t>
            </a:r>
          </a:p>
          <a:p>
            <a:pPr eaLnBrk="1" hangingPunct="1"/>
            <a:endParaRPr lang="en-GB" altLang="en-US" sz="2800" dirty="0" smtClean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Berlin Sans FB Demi" panose="020E0802020502020306" pitchFamily="34" charset="0"/>
              </a:rPr>
              <a:t>There is no Coursework.</a:t>
            </a:r>
            <a:endParaRPr lang="en-GB" altLang="en-US" sz="280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u="sng" dirty="0" smtClean="0">
              <a:latin typeface="Berlin Sans FB Demi" panose="020E0802020502020306" pitchFamily="34" charset="0"/>
            </a:endParaRPr>
          </a:p>
        </p:txBody>
      </p:sp>
      <p:pic>
        <p:nvPicPr>
          <p:cNvPr id="17412" name="Picture 5" descr="MCj02819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23764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8"/>
          <p:cNvSpPr>
            <a:spLocks noChangeArrowheads="1"/>
          </p:cNvSpPr>
          <p:nvPr/>
        </p:nvSpPr>
        <p:spPr bwMode="auto">
          <a:xfrm>
            <a:off x="250825" y="1056699"/>
            <a:ext cx="4679950" cy="1368425"/>
          </a:xfrm>
          <a:prstGeom prst="wedgeRoundRectCallout">
            <a:avLst>
              <a:gd name="adj1" fmla="val -48574"/>
              <a:gd name="adj2" fmla="val 122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RS has influenced my knowledge, not only of the subject, but of the outside world too. It is the only subject that could be personal to everyone who takes it.</a:t>
            </a: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4284663" y="2564954"/>
            <a:ext cx="4679950" cy="1008062"/>
          </a:xfrm>
          <a:prstGeom prst="wedgeRoundRectCallout">
            <a:avLst>
              <a:gd name="adj1" fmla="val 48407"/>
              <a:gd name="adj2" fmla="val 95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topics we discuss are very interesting and we learn about other people’s opinions.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0" y="3644900"/>
            <a:ext cx="4679950" cy="1008063"/>
          </a:xfrm>
          <a:prstGeom prst="wedgeRoundRectCallout">
            <a:avLst>
              <a:gd name="adj1" fmla="val -44843"/>
              <a:gd name="adj2" fmla="val 87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 RS we learn about things in different ways to other lessons and it makes it more fun!</a:t>
            </a: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4464050" y="4725070"/>
            <a:ext cx="4679950" cy="792162"/>
          </a:xfrm>
          <a:prstGeom prst="wedgeRoundRectCallout">
            <a:avLst>
              <a:gd name="adj1" fmla="val 48917"/>
              <a:gd name="adj2" fmla="val 81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It gives me the opportunity to explore my own views.</a:t>
            </a: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>
            <a:off x="250825" y="5589588"/>
            <a:ext cx="4679950" cy="720725"/>
          </a:xfrm>
          <a:prstGeom prst="wedgeRoundRectCallout">
            <a:avLst>
              <a:gd name="adj1" fmla="val -53190"/>
              <a:gd name="adj2" fmla="val 105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Good debates give us the chance to give our own point of view.</a:t>
            </a:r>
          </a:p>
        </p:txBody>
      </p:sp>
      <p:sp>
        <p:nvSpPr>
          <p:cNvPr id="19464" name="AutoShape 14"/>
          <p:cNvSpPr>
            <a:spLocks noChangeArrowheads="1"/>
          </p:cNvSpPr>
          <p:nvPr/>
        </p:nvSpPr>
        <p:spPr bwMode="auto">
          <a:xfrm>
            <a:off x="4464050" y="188913"/>
            <a:ext cx="4679950" cy="765175"/>
          </a:xfrm>
          <a:prstGeom prst="wedgeRoundRectCallout">
            <a:avLst>
              <a:gd name="adj1" fmla="val 44574"/>
              <a:gd name="adj2" fmla="val 1313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RS helps me learn about important issues in life.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8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391</Words>
  <Application>Microsoft Office PowerPoint</Application>
  <PresentationFormat>On-screen Show (4:3)</PresentationFormat>
  <Paragraphs>76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 Demi</vt:lpstr>
      <vt:lpstr>Calibri</vt:lpstr>
      <vt:lpstr>Default Design</vt:lpstr>
      <vt:lpstr>Religious Studies  GCSE Course</vt:lpstr>
      <vt:lpstr>GCSE Religious Studies</vt:lpstr>
      <vt:lpstr>GCSE RS Exam Results 2020</vt:lpstr>
      <vt:lpstr>GCSE RS Exam Results 2019</vt:lpstr>
      <vt:lpstr>Year 10</vt:lpstr>
      <vt:lpstr>Year 10</vt:lpstr>
      <vt:lpstr>Year 11</vt:lpstr>
      <vt:lpstr>Year 11</vt:lpstr>
      <vt:lpstr>PowerPoint Presentation</vt:lpstr>
      <vt:lpstr>Why Choose RS GCSE?</vt:lpstr>
    </vt:vector>
  </TitlesOfParts>
  <Company>Sutton Coldfield Grammar School for Girls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R.E. Department!</dc:title>
  <dc:creator>mch</dc:creator>
  <cp:lastModifiedBy>Microsoft account</cp:lastModifiedBy>
  <cp:revision>29</cp:revision>
  <dcterms:created xsi:type="dcterms:W3CDTF">2005-09-14T09:13:21Z</dcterms:created>
  <dcterms:modified xsi:type="dcterms:W3CDTF">2021-02-04T10:51:08Z</dcterms:modified>
</cp:coreProperties>
</file>