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2" r:id="rId2"/>
    <p:sldId id="285" r:id="rId3"/>
    <p:sldId id="286" r:id="rId4"/>
    <p:sldId id="287" r:id="rId5"/>
    <p:sldId id="292" r:id="rId6"/>
    <p:sldId id="288" r:id="rId7"/>
    <p:sldId id="289" r:id="rId8"/>
    <p:sldId id="290" r:id="rId9"/>
    <p:sldId id="291" r:id="rId10"/>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acher" initials="t" lastIdx="0" clrIdx="0">
    <p:extLst>
      <p:ext uri="{19B8F6BF-5375-455C-9EA6-DF929625EA0E}">
        <p15:presenceInfo xmlns:p15="http://schemas.microsoft.com/office/powerpoint/2012/main" userId="teac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EA0"/>
    <a:srgbClr val="FF9999"/>
    <a:srgbClr val="FDB5E5"/>
    <a:srgbClr val="FDF0BB"/>
    <a:srgbClr val="FF6699"/>
    <a:srgbClr val="F6FD99"/>
    <a:srgbClr val="66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869" autoAdjust="0"/>
  </p:normalViewPr>
  <p:slideViewPr>
    <p:cSldViewPr>
      <p:cViewPr>
        <p:scale>
          <a:sx n="100" d="100"/>
          <a:sy n="100" d="100"/>
        </p:scale>
        <p:origin x="1272" y="-72"/>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0E705F-CAC9-436F-8DDE-2AF509DB86E2}" type="datetimeFigureOut">
              <a:rPr lang="en-GB" smtClean="0"/>
              <a:t>07/05/2020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220FD7-5D3C-4CB8-96B8-89E180500D2A}" type="slidenum">
              <a:rPr lang="en-GB" smtClean="0"/>
              <a:t>‹#›</a:t>
            </a:fld>
            <a:endParaRPr lang="en-GB"/>
          </a:p>
        </p:txBody>
      </p:sp>
    </p:spTree>
    <p:extLst>
      <p:ext uri="{BB962C8B-B14F-4D97-AF65-F5344CB8AC3E}">
        <p14:creationId xmlns:p14="http://schemas.microsoft.com/office/powerpoint/2010/main" val="2811486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0EC5D-CEF9-4998-8F46-7648065EA589}" type="datetimeFigureOut">
              <a:rPr lang="en-GB" smtClean="0"/>
              <a:t>07/05/2020</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453FC-7BC8-4001-9F0B-FFFBD3A31E44}" type="slidenum">
              <a:rPr lang="en-GB" smtClean="0"/>
              <a:t>‹#›</a:t>
            </a:fld>
            <a:endParaRPr lang="en-GB"/>
          </a:p>
        </p:txBody>
      </p:sp>
    </p:spTree>
    <p:extLst>
      <p:ext uri="{BB962C8B-B14F-4D97-AF65-F5344CB8AC3E}">
        <p14:creationId xmlns:p14="http://schemas.microsoft.com/office/powerpoint/2010/main" val="2843715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F453FC-7BC8-4001-9F0B-FFFBD3A31E44}" type="slidenum">
              <a:rPr lang="en-GB" smtClean="0"/>
              <a:t>1</a:t>
            </a:fld>
            <a:endParaRPr lang="en-GB"/>
          </a:p>
        </p:txBody>
      </p:sp>
    </p:spTree>
    <p:extLst>
      <p:ext uri="{BB962C8B-B14F-4D97-AF65-F5344CB8AC3E}">
        <p14:creationId xmlns:p14="http://schemas.microsoft.com/office/powerpoint/2010/main" val="375038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F453FC-7BC8-4001-9F0B-FFFBD3A31E44}" type="slidenum">
              <a:rPr lang="en-GB" smtClean="0"/>
              <a:t>2</a:t>
            </a:fld>
            <a:endParaRPr lang="en-GB"/>
          </a:p>
        </p:txBody>
      </p:sp>
    </p:spTree>
    <p:extLst>
      <p:ext uri="{BB962C8B-B14F-4D97-AF65-F5344CB8AC3E}">
        <p14:creationId xmlns:p14="http://schemas.microsoft.com/office/powerpoint/2010/main" val="28696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F453FC-7BC8-4001-9F0B-FFFBD3A31E44}" type="slidenum">
              <a:rPr lang="en-GB" smtClean="0"/>
              <a:t>3</a:t>
            </a:fld>
            <a:endParaRPr lang="en-GB"/>
          </a:p>
        </p:txBody>
      </p:sp>
    </p:spTree>
    <p:extLst>
      <p:ext uri="{BB962C8B-B14F-4D97-AF65-F5344CB8AC3E}">
        <p14:creationId xmlns:p14="http://schemas.microsoft.com/office/powerpoint/2010/main" val="84721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F453FC-7BC8-4001-9F0B-FFFBD3A31E44}" type="slidenum">
              <a:rPr lang="en-GB" smtClean="0"/>
              <a:t>4</a:t>
            </a:fld>
            <a:endParaRPr lang="en-GB"/>
          </a:p>
        </p:txBody>
      </p:sp>
    </p:spTree>
    <p:extLst>
      <p:ext uri="{BB962C8B-B14F-4D97-AF65-F5344CB8AC3E}">
        <p14:creationId xmlns:p14="http://schemas.microsoft.com/office/powerpoint/2010/main" val="303101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F453FC-7BC8-4001-9F0B-FFFBD3A31E44}" type="slidenum">
              <a:rPr lang="en-GB" smtClean="0"/>
              <a:t>6</a:t>
            </a:fld>
            <a:endParaRPr lang="en-GB"/>
          </a:p>
        </p:txBody>
      </p:sp>
    </p:spTree>
    <p:extLst>
      <p:ext uri="{BB962C8B-B14F-4D97-AF65-F5344CB8AC3E}">
        <p14:creationId xmlns:p14="http://schemas.microsoft.com/office/powerpoint/2010/main" val="232565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F453FC-7BC8-4001-9F0B-FFFBD3A31E44}" type="slidenum">
              <a:rPr lang="en-GB" smtClean="0"/>
              <a:t>7</a:t>
            </a:fld>
            <a:endParaRPr lang="en-GB"/>
          </a:p>
        </p:txBody>
      </p:sp>
    </p:spTree>
    <p:extLst>
      <p:ext uri="{BB962C8B-B14F-4D97-AF65-F5344CB8AC3E}">
        <p14:creationId xmlns:p14="http://schemas.microsoft.com/office/powerpoint/2010/main" val="183040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F453FC-7BC8-4001-9F0B-FFFBD3A31E44}" type="slidenum">
              <a:rPr lang="en-GB" smtClean="0"/>
              <a:t>8</a:t>
            </a:fld>
            <a:endParaRPr lang="en-GB"/>
          </a:p>
        </p:txBody>
      </p:sp>
    </p:spTree>
    <p:extLst>
      <p:ext uri="{BB962C8B-B14F-4D97-AF65-F5344CB8AC3E}">
        <p14:creationId xmlns:p14="http://schemas.microsoft.com/office/powerpoint/2010/main" val="63957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F453FC-7BC8-4001-9F0B-FFFBD3A31E44}" type="slidenum">
              <a:rPr lang="en-GB" smtClean="0"/>
              <a:t>9</a:t>
            </a:fld>
            <a:endParaRPr lang="en-GB"/>
          </a:p>
        </p:txBody>
      </p:sp>
    </p:spTree>
    <p:extLst>
      <p:ext uri="{BB962C8B-B14F-4D97-AF65-F5344CB8AC3E}">
        <p14:creationId xmlns:p14="http://schemas.microsoft.com/office/powerpoint/2010/main" val="195239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9322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43118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697"/>
            <a:ext cx="1157288" cy="1126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6" y="529697"/>
            <a:ext cx="3357563" cy="1126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26023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A15B95-B0E4-428C-ACA3-BD91C3CA9B80}"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99966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A15B95-B0E4-428C-ACA3-BD91C3CA9B80}" type="datetimeFigureOut">
              <a:rPr lang="en-GB" smtClean="0"/>
              <a:t>07/05/2020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39736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A15B95-B0E4-428C-ACA3-BD91C3CA9B80}"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02445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A15B95-B0E4-428C-ACA3-BD91C3CA9B80}" type="datetimeFigureOut">
              <a:rPr lang="en-GB" smtClean="0"/>
              <a:t>07/05/2020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174967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A15B95-B0E4-428C-ACA3-BD91C3CA9B80}" type="datetimeFigureOut">
              <a:rPr lang="en-GB" smtClean="0"/>
              <a:t>07/05/2020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9097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15B95-B0E4-428C-ACA3-BD91C3CA9B80}" type="datetimeFigureOut">
              <a:rPr lang="en-GB" smtClean="0"/>
              <a:t>07/05/2020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413651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60861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15B95-B0E4-428C-ACA3-BD91C3CA9B80}" type="datetimeFigureOut">
              <a:rPr lang="en-GB" smtClean="0"/>
              <a:t>07/05/2020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E0CA6-420A-4C97-8A49-E65C830C79F9}" type="slidenum">
              <a:rPr lang="en-GB" smtClean="0"/>
              <a:t>‹#›</a:t>
            </a:fld>
            <a:endParaRPr lang="en-GB"/>
          </a:p>
        </p:txBody>
      </p:sp>
    </p:spTree>
    <p:extLst>
      <p:ext uri="{BB962C8B-B14F-4D97-AF65-F5344CB8AC3E}">
        <p14:creationId xmlns:p14="http://schemas.microsoft.com/office/powerpoint/2010/main" val="277929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1AA15B95-B0E4-428C-ACA3-BD91C3CA9B80}" type="datetimeFigureOut">
              <a:rPr lang="en-GB" smtClean="0"/>
              <a:t>07/05/2020</a:t>
            </a:fld>
            <a:endParaRPr lang="en-GB"/>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1D7E0CA6-420A-4C97-8A49-E65C830C79F9}" type="slidenum">
              <a:rPr lang="en-GB" smtClean="0"/>
              <a:t>‹#›</a:t>
            </a:fld>
            <a:endParaRPr lang="en-GB"/>
          </a:p>
        </p:txBody>
      </p:sp>
    </p:spTree>
    <p:extLst>
      <p:ext uri="{BB962C8B-B14F-4D97-AF65-F5344CB8AC3E}">
        <p14:creationId xmlns:p14="http://schemas.microsoft.com/office/powerpoint/2010/main" val="129444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hyperlink" Target="http://media.photobucket.com/image/stalin/orbushcutter/stalin.jpg?o=" TargetMode="External"/><Relationship Id="rId12"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mailto:fhe@suttcold.bham.sch.uk" TargetMode="Externa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hyperlink" Target="http://www.npg.org.uk/collections/search/portraitLarge/mw01219/King-Charles-I?LinkID=mp00840&amp;role=sit&amp;rNo=4" TargetMode="External"/><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www.history.org.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dailymotion.com/video/x73cns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706" y="-2434"/>
            <a:ext cx="6787293" cy="654923"/>
          </a:xfrm>
          <a:prstGeom prst="rect">
            <a:avLst/>
          </a:prstGeom>
          <a:noFill/>
        </p:spPr>
        <p:txBody>
          <a:bodyPr wrap="square" rtlCol="0">
            <a:spAutoFit/>
          </a:bodyPr>
          <a:lstStyle/>
          <a:p>
            <a:pPr algn="ctr"/>
            <a:r>
              <a:rPr lang="en-GB" sz="3656" u="sng" dirty="0" smtClean="0">
                <a:latin typeface="Tw Cen MT" panose="020B0602020104020603" pitchFamily="34" charset="0"/>
              </a:rPr>
              <a:t>OCR </a:t>
            </a:r>
            <a:r>
              <a:rPr lang="en-GB" sz="3656" u="sng" dirty="0" smtClean="0">
                <a:latin typeface="Tw Cen MT" panose="020B0602020104020603" pitchFamily="34" charset="0"/>
              </a:rPr>
              <a:t>A LEVEL HISTORY </a:t>
            </a:r>
            <a:endParaRPr lang="en-GB" sz="3656" u="sng" dirty="0">
              <a:latin typeface="Tw Cen MT" panose="020B0602020104020603"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617" y="668955"/>
            <a:ext cx="1787947" cy="1221696"/>
          </a:xfrm>
          <a:prstGeom prst="rect">
            <a:avLst/>
          </a:prstGeom>
        </p:spPr>
      </p:pic>
      <p:pic>
        <p:nvPicPr>
          <p:cNvPr id="10" name="Picture 9"/>
          <p:cNvPicPr>
            <a:picLocks noChangeAspect="1"/>
          </p:cNvPicPr>
          <p:nvPr/>
        </p:nvPicPr>
        <p:blipFill rotWithShape="1">
          <a:blip r:embed="rId4"/>
          <a:srcRect b="6233"/>
          <a:stretch/>
        </p:blipFill>
        <p:spPr>
          <a:xfrm>
            <a:off x="2472367" y="642503"/>
            <a:ext cx="1775198" cy="1934233"/>
          </a:xfrm>
          <a:prstGeom prst="rect">
            <a:avLst/>
          </a:prstGeom>
        </p:spPr>
      </p:pic>
      <p:pic>
        <p:nvPicPr>
          <p:cNvPr id="14" name="Picture 13"/>
          <p:cNvPicPr>
            <a:picLocks noChangeAspect="1"/>
          </p:cNvPicPr>
          <p:nvPr/>
        </p:nvPicPr>
        <p:blipFill>
          <a:blip r:embed="rId5"/>
          <a:stretch>
            <a:fillRect/>
          </a:stretch>
        </p:blipFill>
        <p:spPr>
          <a:xfrm>
            <a:off x="2482315" y="2408337"/>
            <a:ext cx="2315217" cy="1548000"/>
          </a:xfrm>
          <a:prstGeom prst="rect">
            <a:avLst/>
          </a:prstGeom>
        </p:spPr>
      </p:pic>
      <p:sp>
        <p:nvSpPr>
          <p:cNvPr id="3" name="Rectangle 2"/>
          <p:cNvSpPr/>
          <p:nvPr/>
        </p:nvSpPr>
        <p:spPr>
          <a:xfrm rot="10800000" flipV="1">
            <a:off x="332657" y="7837384"/>
            <a:ext cx="3384375" cy="646331"/>
          </a:xfrm>
          <a:prstGeom prst="rect">
            <a:avLst/>
          </a:prstGeom>
        </p:spPr>
        <p:txBody>
          <a:bodyPr wrap="square">
            <a:spAutoFit/>
          </a:bodyPr>
          <a:lstStyle/>
          <a:p>
            <a:r>
              <a:rPr lang="en-GB" dirty="0">
                <a:hlinkClick r:id="rId6"/>
              </a:rPr>
              <a:t>fhe@suttcold.bham.sch.uk</a:t>
            </a:r>
            <a:r>
              <a:rPr lang="en-GB" dirty="0"/>
              <a:t> </a:t>
            </a:r>
          </a:p>
          <a:p>
            <a:r>
              <a:rPr lang="en-GB" dirty="0"/>
              <a:t>Mrs F </a:t>
            </a:r>
            <a:r>
              <a:rPr lang="en-GB" dirty="0" err="1" smtClean="0"/>
              <a:t>Heeks</a:t>
            </a:r>
            <a:r>
              <a:rPr lang="en-GB" dirty="0" smtClean="0"/>
              <a:t> (US History</a:t>
            </a:r>
            <a:r>
              <a:rPr lang="en-GB" dirty="0" smtClean="0"/>
              <a:t>)</a:t>
            </a:r>
            <a:endParaRPr lang="en-GB" dirty="0"/>
          </a:p>
        </p:txBody>
      </p:sp>
      <p:pic>
        <p:nvPicPr>
          <p:cNvPr id="21" name="Picture 20" descr="http://th236.photobucket.com/albums/ff279/orbushcutter/th_stalin.jpg">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332657" y="533249"/>
            <a:ext cx="1971326" cy="2073857"/>
          </a:xfrm>
          <a:prstGeom prst="rect">
            <a:avLst/>
          </a:prstGeom>
          <a:noFill/>
          <a:ln>
            <a:noFill/>
          </a:ln>
        </p:spPr>
      </p:pic>
      <p:pic>
        <p:nvPicPr>
          <p:cNvPr id="22" name="Picture 21" descr="King Charles I, by Daniel Mytens, 1631 - NPG 1246 - © National Portrait Gallery, London">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5049521" y="1833725"/>
            <a:ext cx="1674716" cy="2430360"/>
          </a:xfrm>
          <a:prstGeom prst="rect">
            <a:avLst/>
          </a:prstGeom>
          <a:noFill/>
          <a:ln>
            <a:noFill/>
          </a:ln>
        </p:spPr>
      </p:pic>
      <p:sp>
        <p:nvSpPr>
          <p:cNvPr id="9" name="AutoShape 2" descr="Martin Luther King Jr. - Day, Quotes &amp; Facts - Biography"/>
          <p:cNvSpPr>
            <a:spLocks noChangeAspect="1" noChangeArrowheads="1"/>
          </p:cNvSpPr>
          <p:nvPr/>
        </p:nvSpPr>
        <p:spPr bwMode="auto">
          <a:xfrm flipH="1" flipV="1">
            <a:off x="460375" y="160338"/>
            <a:ext cx="5440716" cy="54407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4" descr="Martin Luther King Jr. - Day, Quotes &amp; Facts - Biograph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AutoShape 6" descr="Martin Luther King Jr. - Day, Quotes &amp; Facts - Biography"/>
          <p:cNvSpPr>
            <a:spLocks noChangeAspect="1" noChangeArrowheads="1"/>
          </p:cNvSpPr>
          <p:nvPr/>
        </p:nvSpPr>
        <p:spPr bwMode="auto">
          <a:xfrm>
            <a:off x="307975" y="7937"/>
            <a:ext cx="4828666" cy="48286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AutoShape 8" descr="Martin Luther King Jr. - Day, Quotes &amp; Facts - Biograph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AutoShape 10" descr="Martin Luther King Jr. - Day, Quotes &amp; Facts - Biograph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7" name="Picture 26"/>
          <p:cNvPicPr>
            <a:picLocks noChangeAspect="1"/>
          </p:cNvPicPr>
          <p:nvPr/>
        </p:nvPicPr>
        <p:blipFill>
          <a:blip r:embed="rId11"/>
          <a:stretch>
            <a:fillRect/>
          </a:stretch>
        </p:blipFill>
        <p:spPr>
          <a:xfrm>
            <a:off x="3747078" y="3722912"/>
            <a:ext cx="2143125" cy="2143125"/>
          </a:xfrm>
          <a:prstGeom prst="rect">
            <a:avLst/>
          </a:prstGeom>
        </p:spPr>
      </p:pic>
      <p:sp>
        <p:nvSpPr>
          <p:cNvPr id="29" name="AutoShape 12" descr="Martin Luther King Jr. - Day, Quotes &amp; Facts - Biograph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 name="Picture 29"/>
          <p:cNvPicPr>
            <a:picLocks noChangeAspect="1"/>
          </p:cNvPicPr>
          <p:nvPr/>
        </p:nvPicPr>
        <p:blipFill>
          <a:blip r:embed="rId12"/>
          <a:stretch>
            <a:fillRect/>
          </a:stretch>
        </p:blipFill>
        <p:spPr>
          <a:xfrm>
            <a:off x="448143" y="2717033"/>
            <a:ext cx="1646847" cy="2843383"/>
          </a:xfrm>
          <a:prstGeom prst="rect">
            <a:avLst/>
          </a:prstGeom>
        </p:spPr>
      </p:pic>
      <p:pic>
        <p:nvPicPr>
          <p:cNvPr id="31" name="Picture 30"/>
          <p:cNvPicPr/>
          <p:nvPr/>
        </p:nvPicPr>
        <p:blipFill rotWithShape="1">
          <a:blip r:embed="rId13" cstate="print"/>
          <a:srcRect l="68469" t="26330" r="3802" b="18617"/>
          <a:stretch/>
        </p:blipFill>
        <p:spPr bwMode="auto">
          <a:xfrm>
            <a:off x="2184156" y="4138725"/>
            <a:ext cx="1445360" cy="1842831"/>
          </a:xfrm>
          <a:prstGeom prst="rect">
            <a:avLst/>
          </a:prstGeom>
          <a:noFill/>
          <a:ln w="9525">
            <a:noFill/>
            <a:miter lim="800000"/>
            <a:headEnd/>
            <a:tailEnd/>
          </a:ln>
        </p:spPr>
      </p:pic>
      <p:pic>
        <p:nvPicPr>
          <p:cNvPr id="32" name="Picture 31"/>
          <p:cNvPicPr>
            <a:picLocks noChangeAspect="1"/>
          </p:cNvPicPr>
          <p:nvPr/>
        </p:nvPicPr>
        <p:blipFill rotWithShape="1">
          <a:blip r:embed="rId14"/>
          <a:srcRect l="9202" r="13036"/>
          <a:stretch/>
        </p:blipFill>
        <p:spPr>
          <a:xfrm>
            <a:off x="5284077" y="5763844"/>
            <a:ext cx="1440160" cy="1695214"/>
          </a:xfrm>
          <a:prstGeom prst="rect">
            <a:avLst/>
          </a:prstGeom>
        </p:spPr>
      </p:pic>
      <p:pic>
        <p:nvPicPr>
          <p:cNvPr id="33" name="Picture 32"/>
          <p:cNvPicPr>
            <a:picLocks noChangeAspect="1"/>
          </p:cNvPicPr>
          <p:nvPr/>
        </p:nvPicPr>
        <p:blipFill>
          <a:blip r:embed="rId15"/>
          <a:stretch>
            <a:fillRect/>
          </a:stretch>
        </p:blipFill>
        <p:spPr>
          <a:xfrm>
            <a:off x="3354104" y="6031678"/>
            <a:ext cx="1750443" cy="2844000"/>
          </a:xfrm>
          <a:prstGeom prst="rect">
            <a:avLst/>
          </a:prstGeom>
        </p:spPr>
      </p:pic>
      <p:pic>
        <p:nvPicPr>
          <p:cNvPr id="34" name="Picture 33"/>
          <p:cNvPicPr>
            <a:picLocks noChangeAspect="1"/>
          </p:cNvPicPr>
          <p:nvPr/>
        </p:nvPicPr>
        <p:blipFill rotWithShape="1">
          <a:blip r:embed="rId16"/>
          <a:srcRect l="30769" r="13389" b="5932"/>
          <a:stretch/>
        </p:blipFill>
        <p:spPr>
          <a:xfrm>
            <a:off x="612775" y="5537820"/>
            <a:ext cx="1656183" cy="1422314"/>
          </a:xfrm>
          <a:prstGeom prst="rect">
            <a:avLst/>
          </a:prstGeom>
        </p:spPr>
      </p:pic>
    </p:spTree>
    <p:extLst>
      <p:ext uri="{BB962C8B-B14F-4D97-AF65-F5344CB8AC3E}">
        <p14:creationId xmlns:p14="http://schemas.microsoft.com/office/powerpoint/2010/main" val="2152571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An introduction to Civil Rights in the USA 1865-1992</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40000" lnSpcReduction="20000"/>
          </a:bodyPr>
          <a:lstStyle/>
          <a:p>
            <a:r>
              <a:rPr lang="en-GB" b="1" dirty="0" smtClean="0">
                <a:latin typeface="Comic Sans MS" panose="030F0702030302020204" pitchFamily="66" charset="0"/>
              </a:rPr>
              <a:t>Task 1</a:t>
            </a:r>
          </a:p>
          <a:p>
            <a:r>
              <a:rPr lang="en-GB" dirty="0" smtClean="0">
                <a:latin typeface="Comic Sans MS" panose="030F0702030302020204" pitchFamily="66" charset="0"/>
              </a:rPr>
              <a:t>If you haven’t already completed the transition work set by the History </a:t>
            </a:r>
            <a:r>
              <a:rPr lang="en-GB" dirty="0" err="1">
                <a:latin typeface="Comic Sans MS" panose="030F0702030302020204" pitchFamily="66" charset="0"/>
              </a:rPr>
              <a:t>D</a:t>
            </a:r>
            <a:r>
              <a:rPr lang="en-GB" dirty="0" err="1" smtClean="0">
                <a:latin typeface="Comic Sans MS" panose="030F0702030302020204" pitchFamily="66" charset="0"/>
              </a:rPr>
              <a:t>ept</a:t>
            </a:r>
            <a:r>
              <a:rPr lang="en-GB" dirty="0" smtClean="0">
                <a:latin typeface="Comic Sans MS" panose="030F0702030302020204" pitchFamily="66" charset="0"/>
              </a:rPr>
              <a:t> you need to do so before moving on. See below for details of the USA work.</a:t>
            </a:r>
          </a:p>
          <a:p>
            <a:pPr marL="0" indent="0">
              <a:buNone/>
            </a:pPr>
            <a:endParaRPr lang="en-GB" dirty="0" smtClean="0">
              <a:latin typeface="Comic Sans MS" panose="030F0702030302020204" pitchFamily="66" charset="0"/>
            </a:endParaRPr>
          </a:p>
          <a:p>
            <a:r>
              <a:rPr lang="en-GB" dirty="0" smtClean="0">
                <a:solidFill>
                  <a:srgbClr val="000000"/>
                </a:solidFill>
                <a:latin typeface="Comic Sans MS" panose="030F0702030302020204" pitchFamily="66" charset="0"/>
              </a:rPr>
              <a:t>Make sure you login to the Historical Association website</a:t>
            </a:r>
          </a:p>
          <a:p>
            <a:r>
              <a:rPr lang="en-GB" dirty="0" smtClean="0">
                <a:solidFill>
                  <a:srgbClr val="000000"/>
                </a:solidFill>
                <a:latin typeface="Comic Sans MS" panose="030F0702030302020204" pitchFamily="66" charset="0"/>
                <a:hlinkClick r:id="rId3"/>
              </a:rPr>
              <a:t>www.history.org.uk</a:t>
            </a:r>
            <a:endParaRPr lang="en-GB" dirty="0">
              <a:solidFill>
                <a:srgbClr val="000000"/>
              </a:solidFill>
              <a:latin typeface="Comic Sans MS" panose="030F0702030302020204" pitchFamily="66" charset="0"/>
            </a:endParaRPr>
          </a:p>
          <a:p>
            <a:endParaRPr lang="en-GB" dirty="0">
              <a:solidFill>
                <a:srgbClr val="000000"/>
              </a:solidFill>
              <a:latin typeface="Comic Sans MS" panose="030F0702030302020204" pitchFamily="66" charset="0"/>
            </a:endParaRPr>
          </a:p>
          <a:p>
            <a:r>
              <a:rPr lang="en-GB" b="1" dirty="0">
                <a:solidFill>
                  <a:srgbClr val="000000"/>
                </a:solidFill>
                <a:latin typeface="Comic Sans MS" panose="030F0702030302020204" pitchFamily="66" charset="0"/>
              </a:rPr>
              <a:t>Username 30215</a:t>
            </a:r>
          </a:p>
          <a:p>
            <a:r>
              <a:rPr lang="en-GB" b="1" dirty="0">
                <a:solidFill>
                  <a:srgbClr val="000000"/>
                </a:solidFill>
                <a:latin typeface="Comic Sans MS" panose="030F0702030302020204" pitchFamily="66" charset="0"/>
              </a:rPr>
              <a:t>Password SuttCold73</a:t>
            </a:r>
          </a:p>
          <a:p>
            <a:endParaRPr lang="en-GB" dirty="0">
              <a:solidFill>
                <a:srgbClr val="000000"/>
              </a:solidFill>
              <a:latin typeface="Comic Sans MS" panose="030F0702030302020204" pitchFamily="66" charset="0"/>
            </a:endParaRPr>
          </a:p>
          <a:p>
            <a:r>
              <a:rPr lang="en-GB" dirty="0">
                <a:solidFill>
                  <a:srgbClr val="000000"/>
                </a:solidFill>
                <a:latin typeface="Comic Sans MS" panose="030F0702030302020204" pitchFamily="66" charset="0"/>
              </a:rPr>
              <a:t>This site has amazing resources, latest thinking, revision techniques, podcasts, past papers </a:t>
            </a:r>
            <a:r>
              <a:rPr lang="en-GB" dirty="0" err="1">
                <a:solidFill>
                  <a:srgbClr val="000000"/>
                </a:solidFill>
                <a:latin typeface="Comic Sans MS" panose="030F0702030302020204" pitchFamily="66" charset="0"/>
              </a:rPr>
              <a:t>etc</a:t>
            </a:r>
            <a:endParaRPr lang="en-GB" dirty="0">
              <a:solidFill>
                <a:srgbClr val="000000"/>
              </a:solidFill>
              <a:latin typeface="Comic Sans MS" panose="030F0702030302020204" pitchFamily="66" charset="0"/>
            </a:endParaRPr>
          </a:p>
          <a:p>
            <a:endParaRPr lang="en-GB" dirty="0">
              <a:solidFill>
                <a:srgbClr val="000000"/>
              </a:solidFill>
              <a:latin typeface="Comic Sans MS" panose="030F0702030302020204" pitchFamily="66" charset="0"/>
            </a:endParaRPr>
          </a:p>
          <a:p>
            <a:r>
              <a:rPr lang="en-GB" dirty="0">
                <a:solidFill>
                  <a:srgbClr val="000000"/>
                </a:solidFill>
                <a:latin typeface="Comic Sans MS" panose="030F0702030302020204" pitchFamily="66" charset="0"/>
              </a:rPr>
              <a:t>Look up and read/listen to the following in particular</a:t>
            </a:r>
          </a:p>
          <a:p>
            <a:r>
              <a:rPr lang="en-GB" dirty="0">
                <a:solidFill>
                  <a:srgbClr val="000000"/>
                </a:solidFill>
                <a:latin typeface="Comic Sans MS" panose="030F0702030302020204" pitchFamily="66" charset="0"/>
              </a:rPr>
              <a:t>Click on the Student area icon, then go to A level topic guides</a:t>
            </a:r>
          </a:p>
          <a:p>
            <a:endParaRPr lang="en-GB" dirty="0">
              <a:solidFill>
                <a:srgbClr val="000000"/>
              </a:solidFill>
              <a:latin typeface="Comic Sans MS" panose="030F0702030302020204" pitchFamily="66" charset="0"/>
            </a:endParaRPr>
          </a:p>
          <a:p>
            <a:r>
              <a:rPr lang="en-GB" dirty="0" smtClean="0">
                <a:solidFill>
                  <a:srgbClr val="000000"/>
                </a:solidFill>
                <a:latin typeface="Comic Sans MS" panose="030F0702030302020204" pitchFamily="66" charset="0"/>
              </a:rPr>
              <a:t>In the US </a:t>
            </a:r>
            <a:r>
              <a:rPr lang="en-GB" dirty="0">
                <a:solidFill>
                  <a:srgbClr val="000000"/>
                </a:solidFill>
                <a:latin typeface="Comic Sans MS" panose="030F0702030302020204" pitchFamily="66" charset="0"/>
              </a:rPr>
              <a:t>History section listen to the podcast on the American Civil War</a:t>
            </a:r>
          </a:p>
          <a:p>
            <a:r>
              <a:rPr lang="en-GB" dirty="0">
                <a:solidFill>
                  <a:srgbClr val="000000"/>
                </a:solidFill>
                <a:latin typeface="Comic Sans MS" panose="030F0702030302020204" pitchFamily="66" charset="0"/>
              </a:rPr>
              <a:t>Watch the films ‘An introduction to the American Civil Rights Movement’ and the film about ‘Key Individuals in the African Civil Rights Movement’</a:t>
            </a:r>
          </a:p>
          <a:p>
            <a:endParaRPr lang="en-GB" dirty="0" smtClean="0"/>
          </a:p>
          <a:p>
            <a:r>
              <a:rPr lang="en-GB" dirty="0" smtClean="0">
                <a:latin typeface="Comic Sans MS" panose="030F0702030302020204" pitchFamily="66" charset="0"/>
              </a:rPr>
              <a:t>Find the following documentary</a:t>
            </a:r>
          </a:p>
          <a:p>
            <a:r>
              <a:rPr lang="en-GB" dirty="0" smtClean="0">
                <a:latin typeface="Comic Sans MS" panose="030F0702030302020204" pitchFamily="66" charset="0"/>
              </a:rPr>
              <a:t>Lucy </a:t>
            </a:r>
            <a:r>
              <a:rPr lang="en-GB" dirty="0">
                <a:latin typeface="Comic Sans MS" panose="030F0702030302020204" pitchFamily="66" charset="0"/>
              </a:rPr>
              <a:t>Worsley’s ‘Biggest Fibs in American History’ </a:t>
            </a:r>
          </a:p>
          <a:p>
            <a:r>
              <a:rPr lang="en-GB" dirty="0" smtClean="0">
                <a:latin typeface="Comic Sans MS" panose="030F0702030302020204" pitchFamily="66" charset="0"/>
              </a:rPr>
              <a:t>Watch </a:t>
            </a:r>
            <a:r>
              <a:rPr lang="en-GB" dirty="0">
                <a:latin typeface="Comic Sans MS" panose="030F0702030302020204" pitchFamily="66" charset="0"/>
              </a:rPr>
              <a:t>episode 2 about Abraham Lincoln and the American Civil War </a:t>
            </a:r>
            <a:r>
              <a:rPr lang="en-GB" dirty="0" smtClean="0">
                <a:latin typeface="Comic Sans MS" panose="030F0702030302020204" pitchFamily="66" charset="0"/>
              </a:rPr>
              <a:t>as it is </a:t>
            </a:r>
            <a:r>
              <a:rPr lang="en-GB" dirty="0">
                <a:latin typeface="Comic Sans MS" panose="030F0702030302020204" pitchFamily="66" charset="0"/>
              </a:rPr>
              <a:t>particularly relevant to your History A </a:t>
            </a:r>
            <a:r>
              <a:rPr lang="en-GB" dirty="0" smtClean="0">
                <a:latin typeface="Comic Sans MS" panose="030F0702030302020204" pitchFamily="66" charset="0"/>
              </a:rPr>
              <a:t>level and will get you thinking about interpretations and why they change over time.</a:t>
            </a:r>
            <a:endParaRPr lang="en-GB" dirty="0">
              <a:latin typeface="Comic Sans MS" panose="030F0702030302020204" pitchFamily="66" charset="0"/>
            </a:endParaRPr>
          </a:p>
          <a:p>
            <a:pPr lvl="0"/>
            <a:r>
              <a:rPr lang="en-GB" dirty="0">
                <a:solidFill>
                  <a:prstClr val="black"/>
                </a:solidFill>
                <a:latin typeface="Comic Sans MS" panose="030F0702030302020204" pitchFamily="66" charset="0"/>
                <a:hlinkClick r:id="rId4"/>
              </a:rPr>
              <a:t>www.dailymotion.com/video/x73cnst</a:t>
            </a:r>
            <a:endParaRPr lang="en-GB" dirty="0">
              <a:solidFill>
                <a:prstClr val="black"/>
              </a:solidFill>
              <a:latin typeface="Comic Sans MS" panose="030F0702030302020204" pitchFamily="66" charset="0"/>
            </a:endParaRPr>
          </a:p>
          <a:p>
            <a:pPr marL="0" lvl="0" indent="0">
              <a:buNone/>
            </a:pPr>
            <a:r>
              <a:rPr lang="en-GB" dirty="0">
                <a:solidFill>
                  <a:prstClr val="black"/>
                </a:solidFill>
                <a:latin typeface="Comic Sans MS" panose="030F0702030302020204" pitchFamily="66" charset="0"/>
              </a:rPr>
              <a:t>  </a:t>
            </a:r>
          </a:p>
          <a:p>
            <a:endParaRPr lang="en-GB" dirty="0"/>
          </a:p>
        </p:txBody>
      </p:sp>
    </p:spTree>
    <p:extLst>
      <p:ext uri="{BB962C8B-B14F-4D97-AF65-F5344CB8AC3E}">
        <p14:creationId xmlns:p14="http://schemas.microsoft.com/office/powerpoint/2010/main" val="1884893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667869"/>
          </a:xfrm>
        </p:spPr>
        <p:txBody>
          <a:bodyPr>
            <a:normAutofit/>
          </a:bodyPr>
          <a:lstStyle/>
          <a:p>
            <a:r>
              <a:rPr lang="en-GB" sz="3600" dirty="0" smtClean="0">
                <a:latin typeface="Comic Sans MS" panose="030F0702030302020204" pitchFamily="66" charset="0"/>
              </a:rPr>
              <a:t>Unit outline</a:t>
            </a:r>
            <a:endParaRPr lang="en-GB" sz="3600" dirty="0">
              <a:latin typeface="Comic Sans MS" panose="030F0702030302020204" pitchFamily="66" charset="0"/>
            </a:endParaRPr>
          </a:p>
        </p:txBody>
      </p:sp>
      <p:sp>
        <p:nvSpPr>
          <p:cNvPr id="3" name="Content Placeholder 2"/>
          <p:cNvSpPr>
            <a:spLocks noGrp="1"/>
          </p:cNvSpPr>
          <p:nvPr>
            <p:ph idx="1"/>
          </p:nvPr>
        </p:nvSpPr>
        <p:spPr>
          <a:xfrm>
            <a:off x="188640" y="1064568"/>
            <a:ext cx="6552728" cy="9505056"/>
          </a:xfrm>
        </p:spPr>
        <p:txBody>
          <a:bodyPr>
            <a:normAutofit fontScale="25000" lnSpcReduction="20000"/>
          </a:bodyPr>
          <a:lstStyle/>
          <a:p>
            <a:pPr marL="0" indent="0">
              <a:buNone/>
            </a:pPr>
            <a:r>
              <a:rPr lang="en-GB" sz="4800" b="1" u="sng" dirty="0"/>
              <a:t>Unit 3 – H505/Y319 – Thematic, Change and |Continuity</a:t>
            </a:r>
            <a:endParaRPr lang="en-GB" sz="4800" dirty="0"/>
          </a:p>
          <a:p>
            <a:pPr marL="0" indent="0">
              <a:buNone/>
            </a:pPr>
            <a:r>
              <a:rPr lang="en-GB" sz="4800" b="1" dirty="0"/>
              <a:t>Civil Rights in the USA 1865-1992	</a:t>
            </a:r>
            <a:endParaRPr lang="en-GB" sz="4800" dirty="0"/>
          </a:p>
          <a:p>
            <a:pPr marL="0" indent="0">
              <a:buNone/>
            </a:pPr>
            <a:r>
              <a:rPr lang="en-GB" sz="4800" dirty="0"/>
              <a:t>You will take a written exam lasting two hours and thirty minutes. You will answer two 25 mark essay questions out of a choice of three and one 30 mark interpretation question.</a:t>
            </a:r>
          </a:p>
          <a:p>
            <a:pPr marL="0" indent="0">
              <a:buNone/>
            </a:pPr>
            <a:r>
              <a:rPr lang="en-GB" sz="4800" dirty="0"/>
              <a:t>This unit is worth 40% of your A Level</a:t>
            </a:r>
            <a:r>
              <a:rPr lang="en-GB" sz="4800" dirty="0" smtClean="0"/>
              <a:t>.</a:t>
            </a:r>
          </a:p>
          <a:p>
            <a:endParaRPr lang="en-GB" sz="3700" b="1" dirty="0" smtClean="0"/>
          </a:p>
          <a:p>
            <a:endParaRPr lang="en-GB" sz="3700" b="1" dirty="0"/>
          </a:p>
          <a:p>
            <a:pPr marL="0" indent="0">
              <a:buNone/>
            </a:pPr>
            <a:r>
              <a:rPr lang="en-GB" sz="5600" b="1" dirty="0" smtClean="0"/>
              <a:t>Unit </a:t>
            </a:r>
            <a:r>
              <a:rPr lang="en-GB" sz="5600" b="1" dirty="0"/>
              <a:t>Y319: Civil Rights in the USA 1865–1992</a:t>
            </a:r>
            <a:endParaRPr lang="en-GB" sz="5600" dirty="0"/>
          </a:p>
          <a:p>
            <a:pPr marL="0" indent="0">
              <a:buNone/>
            </a:pPr>
            <a:r>
              <a:rPr lang="en-GB" sz="5600" dirty="0"/>
              <a:t>This theme focuses on the struggle of citizens in the United States to gain equality before the law. Learners should understand the factors which encouraged and discouraged change during this period. The strands identified below are not to be studied in isolation to each other.</a:t>
            </a:r>
          </a:p>
          <a:p>
            <a:pPr marL="0" indent="0">
              <a:buNone/>
            </a:pPr>
            <a:r>
              <a:rPr lang="en-GB" sz="5600" dirty="0"/>
              <a:t>Learners are not expected to demonstrate a detailed understanding of the specification content, except for the named in-depth studies, but are expected to know the main developments and turning points relevant to the theme.</a:t>
            </a:r>
          </a:p>
          <a:p>
            <a:pPr marL="0" indent="0">
              <a:buNone/>
            </a:pPr>
            <a:endParaRPr lang="en-GB" sz="5600" b="1" dirty="0" smtClean="0"/>
          </a:p>
          <a:p>
            <a:pPr marL="0" indent="0">
              <a:buNone/>
            </a:pPr>
            <a:r>
              <a:rPr lang="en-GB" sz="5600" b="1" dirty="0" smtClean="0"/>
              <a:t>Thematic </a:t>
            </a:r>
            <a:r>
              <a:rPr lang="en-GB" sz="5600" b="1" dirty="0"/>
              <a:t>Study: Civil Rights in the USA 1865–1992</a:t>
            </a:r>
            <a:endParaRPr lang="en-GB" sz="5600" dirty="0"/>
          </a:p>
          <a:p>
            <a:pPr marL="0" indent="0">
              <a:buNone/>
            </a:pPr>
            <a:r>
              <a:rPr lang="en-GB" sz="5600" dirty="0"/>
              <a:t>Learners should have studied the following:</a:t>
            </a:r>
          </a:p>
          <a:p>
            <a:pPr marL="0" indent="0">
              <a:buNone/>
            </a:pPr>
            <a:endParaRPr lang="en-GB" sz="5600" b="1" dirty="0" smtClean="0"/>
          </a:p>
          <a:p>
            <a:pPr marL="0" indent="0">
              <a:buNone/>
            </a:pPr>
            <a:r>
              <a:rPr lang="en-GB" sz="5600" b="1" dirty="0" smtClean="0"/>
              <a:t>African </a:t>
            </a:r>
            <a:r>
              <a:rPr lang="en-GB" sz="5600" b="1" dirty="0"/>
              <a:t>Americans</a:t>
            </a:r>
            <a:endParaRPr lang="en-GB" sz="5600" dirty="0"/>
          </a:p>
          <a:p>
            <a:pPr marL="0" indent="0">
              <a:buNone/>
            </a:pPr>
            <a:r>
              <a:rPr lang="en-GB" sz="5600" dirty="0"/>
              <a:t>Their position in 1865, Reconstruction, white reaction and discrimination; the role of African Americans in gaining civil rights (e.g. Booker T Washington, Dubois, Martin Luther King, the Black Panthers); the roles of Federal (Presidents, Congress and Supreme Court) and State governments in the struggle; the role of anti- and pro-civil rights groups; the Civil Rights Movement to 1992.</a:t>
            </a:r>
          </a:p>
          <a:p>
            <a:pPr marL="0" indent="0">
              <a:buNone/>
            </a:pPr>
            <a:endParaRPr lang="en-GB" sz="5600" b="1" dirty="0" smtClean="0"/>
          </a:p>
          <a:p>
            <a:pPr marL="0" indent="0">
              <a:buNone/>
            </a:pPr>
            <a:r>
              <a:rPr lang="en-GB" sz="5600" b="1" dirty="0" smtClean="0"/>
              <a:t>Trade </a:t>
            </a:r>
            <a:r>
              <a:rPr lang="en-GB" sz="5600" b="1" dirty="0"/>
              <a:t>Union and Labour Rights</a:t>
            </a:r>
            <a:endParaRPr lang="en-GB" sz="5600" dirty="0"/>
          </a:p>
          <a:p>
            <a:pPr marL="0" indent="0">
              <a:buNone/>
            </a:pPr>
            <a:r>
              <a:rPr lang="en-GB" sz="5600" dirty="0"/>
              <a:t>Union and Labour rights in 1865; the impact of New Immigration and industrialisation on union development; the role of Federal governments in supporting and opposing union and labour rights; the impact of the World Wars on union and labour rights; the significance of the 1960s; Chavez and the UFW; significance of the Reagan era.</a:t>
            </a:r>
          </a:p>
          <a:p>
            <a:pPr marL="0" indent="0">
              <a:buNone/>
            </a:pPr>
            <a:endParaRPr lang="en-GB" sz="5600" b="1" dirty="0" smtClean="0"/>
          </a:p>
          <a:p>
            <a:pPr marL="0" indent="0">
              <a:buNone/>
            </a:pPr>
            <a:r>
              <a:rPr lang="en-GB" sz="5600" b="1" dirty="0" smtClean="0"/>
              <a:t>Native </a:t>
            </a:r>
            <a:r>
              <a:rPr lang="en-GB" sz="5600" b="1" dirty="0"/>
              <a:t>American Indians</a:t>
            </a:r>
            <a:endParaRPr lang="en-GB" sz="5600" dirty="0"/>
          </a:p>
          <a:p>
            <a:pPr marL="0" indent="0">
              <a:buNone/>
            </a:pPr>
            <a:r>
              <a:rPr lang="en-GB" sz="5600" dirty="0"/>
              <a:t>Their position in 1865; the impact of the Plains Wars (1854–1877); the impact of the Dawes Act 1887, of the acquisition of US citizenship 1924, of the New Deal, of the American Indian Movement in the 1960s and 1970s; Native Americans and the Supreme Court; Native American pressure groups.</a:t>
            </a:r>
          </a:p>
          <a:p>
            <a:pPr marL="0" indent="0">
              <a:buNone/>
            </a:pPr>
            <a:endParaRPr lang="en-GB" sz="5600" b="1" dirty="0" smtClean="0"/>
          </a:p>
          <a:p>
            <a:pPr marL="0" indent="0">
              <a:buNone/>
            </a:pPr>
            <a:r>
              <a:rPr lang="en-GB" sz="5600" b="1" dirty="0" smtClean="0"/>
              <a:t>Women</a:t>
            </a:r>
            <a:endParaRPr lang="en-GB" sz="5600" dirty="0"/>
          </a:p>
          <a:p>
            <a:pPr marL="0" indent="0">
              <a:buNone/>
            </a:pPr>
            <a:r>
              <a:rPr lang="en-GB" sz="5600" dirty="0"/>
              <a:t>Their position in 1865; the impact on women’s rights of the campaign for prohibition; the campaign for women’s suffrage; the New Deal; the World Wars; the rise of feminism and its opponents, Roe v Wade 1973, the campaign for the Equal Rights Amendment; changing economic and employment opportunities.</a:t>
            </a:r>
          </a:p>
          <a:p>
            <a:endParaRPr lang="en-GB" sz="5600" dirty="0"/>
          </a:p>
          <a:p>
            <a:endParaRPr lang="en-GB" sz="5600" dirty="0"/>
          </a:p>
        </p:txBody>
      </p:sp>
    </p:spTree>
    <p:extLst>
      <p:ext uri="{BB962C8B-B14F-4D97-AF65-F5344CB8AC3E}">
        <p14:creationId xmlns:p14="http://schemas.microsoft.com/office/powerpoint/2010/main" val="813274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In 1865, what position do our four groups find themselves in?</a:t>
            </a:r>
            <a:endParaRPr lang="en-GB" dirty="0">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3"/>
          <a:srcRect l="15595" t="13218" r="16881" b="10217"/>
          <a:stretch/>
        </p:blipFill>
        <p:spPr>
          <a:xfrm>
            <a:off x="44625" y="3152800"/>
            <a:ext cx="6784320" cy="4536504"/>
          </a:xfrm>
          <a:prstGeom prst="rect">
            <a:avLst/>
          </a:prstGeom>
        </p:spPr>
      </p:pic>
    </p:spTree>
    <p:extLst>
      <p:ext uri="{BB962C8B-B14F-4D97-AF65-F5344CB8AC3E}">
        <p14:creationId xmlns:p14="http://schemas.microsoft.com/office/powerpoint/2010/main" val="1543712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Native Americans – a brief background</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Native Americans are the indigenous people of America. They lived a tribal and often nomadic lifestyle all over the Americas before the arrival of the white settlers. Although there were a few success stories on the whole the white settlers believed the Native Americans should bend to their will and adopt their lifestyle – Christianity, building a home, western style dress,  take up farming or trade. Some NA’s did exactly this but the majority accepted that although white settlers where here to stay they were going to try to avoid them as much as possible or even get rid of them. By 1865 the relationship between whites and NA’s was very strained with the governments attitude being one of attempting to move NA’s out of the way. Those NA’s who hadn’t already died found themselves moved to reservations. Large areas of land where they could live separately from the white man. However these reservations were usually ill equipped and poorly resourced making life very difficult and very humiliating for the remaining Native American tribes. </a:t>
            </a:r>
            <a:endParaRPr lang="en-GB" dirty="0"/>
          </a:p>
        </p:txBody>
      </p:sp>
    </p:spTree>
    <p:extLst>
      <p:ext uri="{BB962C8B-B14F-4D97-AF65-F5344CB8AC3E}">
        <p14:creationId xmlns:p14="http://schemas.microsoft.com/office/powerpoint/2010/main" val="291217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Task 2</a:t>
            </a:r>
            <a:r>
              <a:rPr lang="en-GB" dirty="0" smtClean="0"/>
              <a:t/>
            </a:r>
            <a:br>
              <a:rPr lang="en-GB" dirty="0" smtClean="0"/>
            </a:br>
            <a:r>
              <a:rPr lang="en-GB" sz="2200" dirty="0" smtClean="0">
                <a:latin typeface="Comic Sans MS" panose="030F0702030302020204" pitchFamily="66" charset="0"/>
              </a:rPr>
              <a:t>We will begin the Civil Rights unit by studying the fate of Native Americans at the hands of white Americans</a:t>
            </a:r>
            <a:endParaRPr lang="en-GB" sz="2200" dirty="0">
              <a:latin typeface="Comic Sans MS" panose="030F0702030302020204" pitchFamily="66" charset="0"/>
            </a:endParaRPr>
          </a:p>
        </p:txBody>
      </p:sp>
      <p:sp>
        <p:nvSpPr>
          <p:cNvPr id="3" name="Content Placeholder 2"/>
          <p:cNvSpPr>
            <a:spLocks noGrp="1"/>
          </p:cNvSpPr>
          <p:nvPr>
            <p:ph idx="1"/>
          </p:nvPr>
        </p:nvSpPr>
        <p:spPr>
          <a:xfrm>
            <a:off x="342900" y="2311402"/>
            <a:ext cx="6172200" cy="7538142"/>
          </a:xfrm>
        </p:spPr>
        <p:txBody>
          <a:bodyPr>
            <a:normAutofit fontScale="62500" lnSpcReduction="20000"/>
          </a:bodyPr>
          <a:lstStyle/>
          <a:p>
            <a:pPr marL="0" indent="0">
              <a:buNone/>
            </a:pPr>
            <a:r>
              <a:rPr lang="en-GB" dirty="0" smtClean="0">
                <a:latin typeface="Comic Sans MS" panose="030F0702030302020204" pitchFamily="66" charset="0"/>
              </a:rPr>
              <a:t>Use the attached sources to answer the following questions</a:t>
            </a: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r>
              <a:rPr lang="en-GB" u="sng" dirty="0" smtClean="0">
                <a:latin typeface="Comic Sans MS" panose="030F0702030302020204" pitchFamily="66" charset="0"/>
              </a:rPr>
              <a:t>The Battle of Little Bighorn 1876</a:t>
            </a:r>
            <a:endParaRPr lang="en-GB" u="sng" dirty="0">
              <a:latin typeface="Comic Sans MS" panose="030F0702030302020204" pitchFamily="66" charset="0"/>
            </a:endParaRPr>
          </a:p>
          <a:p>
            <a:pPr marL="0" indent="0">
              <a:buNone/>
            </a:pPr>
            <a:r>
              <a:rPr lang="en-GB" dirty="0" smtClean="0">
                <a:latin typeface="Comic Sans MS" panose="030F0702030302020204" pitchFamily="66" charset="0"/>
              </a:rPr>
              <a:t>Read the </a:t>
            </a:r>
            <a:r>
              <a:rPr lang="en-GB" dirty="0">
                <a:latin typeface="Comic Sans MS" panose="030F0702030302020204" pitchFamily="66" charset="0"/>
              </a:rPr>
              <a:t>sources carefully and use the evidence they contain to answer the following questions</a:t>
            </a:r>
          </a:p>
          <a:p>
            <a:pPr marL="0" lvl="0" indent="0">
              <a:buNone/>
            </a:pPr>
            <a:r>
              <a:rPr lang="en-GB" dirty="0" smtClean="0">
                <a:latin typeface="Comic Sans MS" panose="030F0702030302020204" pitchFamily="66" charset="0"/>
              </a:rPr>
              <a:t>1. Who </a:t>
            </a:r>
            <a:r>
              <a:rPr lang="en-GB" dirty="0">
                <a:latin typeface="Comic Sans MS" panose="030F0702030302020204" pitchFamily="66" charset="0"/>
              </a:rPr>
              <a:t>was fighting who at this battle?</a:t>
            </a:r>
          </a:p>
          <a:p>
            <a:pPr marL="0" lvl="0" indent="0">
              <a:buNone/>
            </a:pPr>
            <a:r>
              <a:rPr lang="en-GB" dirty="0" smtClean="0">
                <a:latin typeface="Comic Sans MS" panose="030F0702030302020204" pitchFamily="66" charset="0"/>
              </a:rPr>
              <a:t>2. Why </a:t>
            </a:r>
            <a:r>
              <a:rPr lang="en-GB" dirty="0">
                <a:latin typeface="Comic Sans MS" panose="030F0702030302020204" pitchFamily="66" charset="0"/>
              </a:rPr>
              <a:t>were the two sides fighting? </a:t>
            </a:r>
          </a:p>
          <a:p>
            <a:pPr marL="0" lvl="0" indent="0">
              <a:buNone/>
            </a:pPr>
            <a:r>
              <a:rPr lang="en-GB" dirty="0" smtClean="0">
                <a:latin typeface="Comic Sans MS" panose="030F0702030302020204" pitchFamily="66" charset="0"/>
              </a:rPr>
              <a:t>3. What </a:t>
            </a:r>
            <a:r>
              <a:rPr lang="en-GB" dirty="0">
                <a:latin typeface="Comic Sans MS" panose="030F0702030302020204" pitchFamily="66" charset="0"/>
              </a:rPr>
              <a:t>evidence is there that the cavalry were poorly prepared?</a:t>
            </a:r>
          </a:p>
          <a:p>
            <a:pPr marL="0" lvl="0" indent="0">
              <a:buNone/>
            </a:pPr>
            <a:r>
              <a:rPr lang="en-GB" dirty="0" smtClean="0">
                <a:latin typeface="Comic Sans MS" panose="030F0702030302020204" pitchFamily="66" charset="0"/>
              </a:rPr>
              <a:t>4. What </a:t>
            </a:r>
            <a:r>
              <a:rPr lang="en-GB" dirty="0">
                <a:latin typeface="Comic Sans MS" panose="030F0702030302020204" pitchFamily="66" charset="0"/>
              </a:rPr>
              <a:t>evidence is there that the Native Americans were well prepared for battle?</a:t>
            </a:r>
          </a:p>
          <a:p>
            <a:pPr marL="0" lvl="0" indent="0">
              <a:buNone/>
            </a:pPr>
            <a:r>
              <a:rPr lang="en-GB" dirty="0" smtClean="0">
                <a:latin typeface="Comic Sans MS" panose="030F0702030302020204" pitchFamily="66" charset="0"/>
              </a:rPr>
              <a:t>5. Can </a:t>
            </a:r>
            <a:r>
              <a:rPr lang="en-GB" dirty="0">
                <a:latin typeface="Comic Sans MS" panose="030F0702030302020204" pitchFamily="66" charset="0"/>
              </a:rPr>
              <a:t>you use the sources to work out how the battle played out and why the NA’s won in the end? </a:t>
            </a:r>
          </a:p>
          <a:p>
            <a:pPr marL="0" lvl="0" indent="0">
              <a:buNone/>
            </a:pPr>
            <a:r>
              <a:rPr lang="en-GB" dirty="0" smtClean="0">
                <a:latin typeface="Comic Sans MS" panose="030F0702030302020204" pitchFamily="66" charset="0"/>
              </a:rPr>
              <a:t>6. Use </a:t>
            </a:r>
            <a:r>
              <a:rPr lang="en-GB" dirty="0">
                <a:latin typeface="Comic Sans MS" panose="030F0702030302020204" pitchFamily="66" charset="0"/>
              </a:rPr>
              <a:t>the sources to explain why the Battle of Little Big Horn helped embed the intolerance of white Americans towards Native Americans.</a:t>
            </a:r>
          </a:p>
          <a:p>
            <a:pPr marL="0" lvl="0" indent="0">
              <a:buNone/>
            </a:pPr>
            <a:r>
              <a:rPr lang="en-GB" dirty="0" smtClean="0">
                <a:latin typeface="Comic Sans MS" panose="030F0702030302020204" pitchFamily="66" charset="0"/>
              </a:rPr>
              <a:t>7. Some </a:t>
            </a:r>
            <a:r>
              <a:rPr lang="en-GB" dirty="0">
                <a:latin typeface="Comic Sans MS" panose="030F0702030302020204" pitchFamily="66" charset="0"/>
              </a:rPr>
              <a:t>white Americans were willing to accept some responsibility for the actions of the NA’s at the battle, can you think why they might have felt like this when considering the actions and attitude of Custer? </a:t>
            </a:r>
            <a:endParaRPr lang="en-GB" dirty="0" smtClean="0">
              <a:latin typeface="Comic Sans MS" panose="030F0702030302020204" pitchFamily="66" charset="0"/>
            </a:endParaRPr>
          </a:p>
          <a:p>
            <a:pPr marL="0" lvl="0" indent="0">
              <a:buNone/>
            </a:pPr>
            <a:endParaRPr lang="en-GB" dirty="0">
              <a:latin typeface="Comic Sans MS" panose="030F0702030302020204" pitchFamily="66" charset="0"/>
            </a:endParaRPr>
          </a:p>
          <a:p>
            <a:pPr marL="0" lvl="0" indent="0">
              <a:buNone/>
            </a:pPr>
            <a:r>
              <a:rPr lang="en-GB" dirty="0" smtClean="0">
                <a:solidFill>
                  <a:srgbClr val="FF0000"/>
                </a:solidFill>
                <a:latin typeface="Comic Sans MS" panose="030F0702030302020204" pitchFamily="66" charset="0"/>
              </a:rPr>
              <a:t>Keep this work safe as we will slot it into your folder once we get going in September</a:t>
            </a:r>
          </a:p>
          <a:p>
            <a:pPr marL="0" lvl="0" indent="0">
              <a:buNone/>
            </a:pPr>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870977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632" y="560512"/>
            <a:ext cx="6552609" cy="9073008"/>
          </a:xfrm>
          <a:prstGeom prst="rect">
            <a:avLst/>
          </a:prstGeom>
        </p:spPr>
      </p:pic>
    </p:spTree>
    <p:extLst>
      <p:ext uri="{BB962C8B-B14F-4D97-AF65-F5344CB8AC3E}">
        <p14:creationId xmlns:p14="http://schemas.microsoft.com/office/powerpoint/2010/main" val="1413766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11476"/>
          <a:stretch/>
        </p:blipFill>
        <p:spPr>
          <a:xfrm>
            <a:off x="56639" y="1701"/>
            <a:ext cx="6744722" cy="9487803"/>
          </a:xfrm>
          <a:prstGeom prst="rect">
            <a:avLst/>
          </a:prstGeom>
        </p:spPr>
      </p:pic>
    </p:spTree>
    <p:extLst>
      <p:ext uri="{BB962C8B-B14F-4D97-AF65-F5344CB8AC3E}">
        <p14:creationId xmlns:p14="http://schemas.microsoft.com/office/powerpoint/2010/main" val="3146134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36576"/>
            <a:ext cx="6744722" cy="5688632"/>
          </a:xfrm>
          <a:prstGeom prst="rect">
            <a:avLst/>
          </a:prstGeom>
        </p:spPr>
      </p:pic>
    </p:spTree>
    <p:extLst>
      <p:ext uri="{BB962C8B-B14F-4D97-AF65-F5344CB8AC3E}">
        <p14:creationId xmlns:p14="http://schemas.microsoft.com/office/powerpoint/2010/main" val="4118977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1054</Words>
  <Application>Microsoft Office PowerPoint</Application>
  <PresentationFormat>A4 Paper (210x297 mm)</PresentationFormat>
  <Paragraphs>76</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Comic Sans MS</vt:lpstr>
      <vt:lpstr>Tw Cen MT</vt:lpstr>
      <vt:lpstr>Office Theme</vt:lpstr>
      <vt:lpstr>PowerPoint Presentation</vt:lpstr>
      <vt:lpstr>An introduction to Civil Rights in the USA 1865-1992</vt:lpstr>
      <vt:lpstr>Unit outline</vt:lpstr>
      <vt:lpstr>In 1865, what position do our four groups find themselves in?</vt:lpstr>
      <vt:lpstr>Native Americans – a brief background</vt:lpstr>
      <vt:lpstr>Task 2 We will begin the Civil Rights unit by studying the fate of Native Americans at the hands of white Americans</vt:lpstr>
      <vt:lpstr>PowerPoint Presentation</vt:lpstr>
      <vt:lpstr>PowerPoint Presentation</vt:lpstr>
      <vt:lpstr>PowerPoint Presentation</vt:lpstr>
    </vt:vector>
  </TitlesOfParts>
  <Company>Bilton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teacher</cp:lastModifiedBy>
  <cp:revision>155</cp:revision>
  <dcterms:created xsi:type="dcterms:W3CDTF">2015-06-03T18:33:21Z</dcterms:created>
  <dcterms:modified xsi:type="dcterms:W3CDTF">2020-05-07T13:27:34Z</dcterms:modified>
</cp:coreProperties>
</file>