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98" r:id="rId5"/>
    <p:sldId id="299" r:id="rId6"/>
    <p:sldId id="301" r:id="rId7"/>
    <p:sldId id="302" r:id="rId8"/>
    <p:sldId id="303" r:id="rId9"/>
    <p:sldId id="304" r:id="rId10"/>
    <p:sldId id="307" r:id="rId11"/>
    <p:sldId id="308" r:id="rId12"/>
    <p:sldId id="309" r:id="rId13"/>
    <p:sldId id="310" r:id="rId14"/>
    <p:sldId id="31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44F2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B58D8D-4E48-6A29-E2DE-91E8A2C035B0}" v="1" dt="2020-05-04T07:35:34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75139" autoAdjust="0"/>
  </p:normalViewPr>
  <p:slideViewPr>
    <p:cSldViewPr snapToGrid="0">
      <p:cViewPr varScale="1">
        <p:scale>
          <a:sx n="55" d="100"/>
          <a:sy n="55" d="100"/>
        </p:scale>
        <p:origin x="13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Harper" userId="S::sha@suttcold.bham.sch.uk::22f6121f-626e-4f2b-aea9-86e558530250" providerId="AD" clId="Web-{B1B58D8D-4E48-6A29-E2DE-91E8A2C035B0}"/>
    <pc:docChg chg="modSld">
      <pc:chgData name="Samantha Harper" userId="S::sha@suttcold.bham.sch.uk::22f6121f-626e-4f2b-aea9-86e558530250" providerId="AD" clId="Web-{B1B58D8D-4E48-6A29-E2DE-91E8A2C035B0}" dt="2020-05-04T07:35:34.658" v="0"/>
      <pc:docMkLst>
        <pc:docMk/>
      </pc:docMkLst>
      <pc:sldChg chg="delSp">
        <pc:chgData name="Samantha Harper" userId="S::sha@suttcold.bham.sch.uk::22f6121f-626e-4f2b-aea9-86e558530250" providerId="AD" clId="Web-{B1B58D8D-4E48-6A29-E2DE-91E8A2C035B0}" dt="2020-05-04T07:35:34.658" v="0"/>
        <pc:sldMkLst>
          <pc:docMk/>
          <pc:sldMk cId="3754207142" sldId="299"/>
        </pc:sldMkLst>
        <pc:spChg chg="del">
          <ac:chgData name="Samantha Harper" userId="S::sha@suttcold.bham.sch.uk::22f6121f-626e-4f2b-aea9-86e558530250" providerId="AD" clId="Web-{B1B58D8D-4E48-6A29-E2DE-91E8A2C035B0}" dt="2020-05-04T07:35:34.658" v="0"/>
          <ac:spMkLst>
            <pc:docMk/>
            <pc:sldMk cId="3754207142" sldId="299"/>
            <ac:spMk id="6" creationId="{003DC7F0-F733-4AA8-B5E1-895F12DEDE8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08074-1A82-4276-BC9C-9F1654D2C29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323D7-8D74-402A-B74C-D1093F83E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0C9BEC-E11D-4BAB-B95E-6E8FA7997FA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768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302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157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786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323D7-8D74-402A-B74C-D1093F83EA2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24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D50BB-9938-4958-ACF3-3DD2ABEF2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6EB9-FCA2-4438-98EB-59BE04AC3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6272-A3CC-4AB9-9DA2-ECC998FE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8AE44-FE61-4949-B1D7-A22F6E76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CB759-A80B-402B-9592-4DC3995D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FB2F1-A7BE-443C-90A4-300D3C216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74585-CCD9-44C0-A8BA-517E69A86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5184-EFAC-4E7C-97CA-FC4B7645B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53A81-B338-4EF9-ACBC-A371BA56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2925E-548A-4E9E-A5A7-EA7C190A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3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5DE64-4CD1-4A85-BECD-A1E696A98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D0C31-E0B3-40D4-A55A-290A15303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F7440-525A-4874-96D9-33C40953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492D6-A6D8-4B81-8A5B-9ED63941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60AAB-3EDE-407E-A6D6-B7ADB29A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4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AC33A-2654-4D07-8A0D-3AD1FFCB6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02DC0-D5BD-4CC7-B833-BA3BFEAE8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75888-B93F-49F5-8A69-2C00511DC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BE509-A786-48DC-80FA-1E4C2B90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E1B51-C837-4A22-AB12-21055F3B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98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F338-3078-4A19-8CA0-6B0B198A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470FE-8982-4EAD-B101-C8FF16FC1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C20C1-5F2B-4528-B4B1-9BB42FB0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CABF-69AD-4BD8-9C18-072D2B1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0493-36B0-437C-B153-F2A2F518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5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0FBFF-7BBC-41C5-8661-45E62004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E8B72-5509-40C1-8606-6947F1D909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C56CA-B1E9-4D5F-8868-CCFDACDF4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9D1AD-EA99-4EF3-86D7-70C6C4A6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91B4A-ABE3-4699-A315-B167F00B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2D8AD-27CD-4010-B9D8-6F0F4340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AF9F7-E92E-4E1A-8DC4-48F5C1F2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EF68B-713B-4003-A138-4D24B46AA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9BFC5-1A68-49EA-89A3-08D24A4DE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7A59A-FDB8-44C7-8974-161CFC171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DA72C-1FDF-4D3C-A016-7D19679C2D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5626F-4DA9-416A-A68F-43036AE8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1EC45-70C7-410E-A0DC-F2EE40E2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6EFEA-73C3-40B8-98BF-A1F39CB7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60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A396-8030-411E-B560-37250092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65C3D-E601-42E7-A71B-32B852BF5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3299D-F48C-4182-9944-50CF9B87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54F88-0784-4E29-B071-93D33022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41578B-DFDA-49E9-84CE-5FF8DDFB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6302E-26F7-417E-A9EB-1C837301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D2BA-2385-47F1-8E89-D816CBEB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2121A-C2DC-40FB-A647-4AD8566E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B9E0-A19A-4870-BA1D-3298D950C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C0EB8-FC1F-471A-97D7-BB2D60B1C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23B42-A846-43BD-9AAD-2E24A88E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45026-FE01-483C-9BDF-62CB7AE8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81998-B493-4BC6-B8DD-EF346FDA6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83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27322-13AA-4250-BE18-3575A738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46482-68B4-4ACC-8F7D-379C48F7C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CCC9E-715A-4C22-B3EF-F0A8DD2B4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1558-510D-4EFA-8C56-24A52B08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9A235-6CBB-4649-B31D-C424D923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08BC1-1919-452C-B007-0A8930D7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9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CAD87-838B-431F-BB35-C0BE0876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0FF46-F789-4FCE-892E-85B26741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C365-4681-469A-AF8F-558DFE062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ECAF-29A6-42B4-B150-38BE3D615D6D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E746A-2CA8-4751-BEDA-F934CDBD9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0C18-BC05-4284-9EE1-60C7C942D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3989-3DD5-4214-8B0C-41B3BA205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80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2357BF6-7D89-4079-8F91-FB58423D18EB}"/>
              </a:ext>
            </a:extLst>
          </p:cNvPr>
          <p:cNvSpPr txBox="1"/>
          <p:nvPr/>
        </p:nvSpPr>
        <p:spPr>
          <a:xfrm>
            <a:off x="1631576" y="3155576"/>
            <a:ext cx="89288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600" dirty="0">
                <a:solidFill>
                  <a:schemeClr val="bg1"/>
                </a:solidFill>
                <a:latin typeface="Open Sans" panose="020B0606030504020204"/>
              </a:rPr>
              <a:t>Post – 18</a:t>
            </a:r>
          </a:p>
          <a:p>
            <a:r>
              <a:rPr lang="en-GB" sz="5600" dirty="0">
                <a:solidFill>
                  <a:schemeClr val="bg1"/>
                </a:solidFill>
                <a:latin typeface="Open Sans" panose="020B0606030504020204"/>
              </a:rPr>
              <a:t>Choices, choices</a:t>
            </a:r>
          </a:p>
        </p:txBody>
      </p:sp>
    </p:spTree>
    <p:extLst>
      <p:ext uri="{BB962C8B-B14F-4D97-AF65-F5344CB8AC3E}">
        <p14:creationId xmlns:p14="http://schemas.microsoft.com/office/powerpoint/2010/main" val="1611386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Getting a Job – Pros and Cons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ACB3FE-4088-485C-90E6-D9C6A53143DF}"/>
              </a:ext>
            </a:extLst>
          </p:cNvPr>
          <p:cNvSpPr txBox="1"/>
          <p:nvPr/>
        </p:nvSpPr>
        <p:spPr>
          <a:xfrm>
            <a:off x="179294" y="1015081"/>
            <a:ext cx="5746377" cy="5019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Pros: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Work experience to put on your CV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Learn and develop new skills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Earn a wage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Take advantage of training and professional qualifications that employers offer, that don’t fall under the categories of university or apprenticeship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0D9D8-06A4-4CC9-A066-EC24C381F5B8}"/>
              </a:ext>
            </a:extLst>
          </p:cNvPr>
          <p:cNvSpPr txBox="1"/>
          <p:nvPr/>
        </p:nvSpPr>
        <p:spPr>
          <a:xfrm>
            <a:off x="6176683" y="1015081"/>
            <a:ext cx="5746377" cy="446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Cons: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Starting work is very different to being at school or university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Your wage in an entry level job may not be very high to begin with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Without further education, you may feel limited in where you can progress to</a:t>
            </a:r>
          </a:p>
        </p:txBody>
      </p:sp>
    </p:spTree>
    <p:extLst>
      <p:ext uri="{BB962C8B-B14F-4D97-AF65-F5344CB8AC3E}">
        <p14:creationId xmlns:p14="http://schemas.microsoft.com/office/powerpoint/2010/main" val="290371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>
                <a:latin typeface="Open Sans" panose="020B0606030504020204"/>
              </a:rPr>
              <a:t>Unifrog</a:t>
            </a:r>
            <a:r>
              <a:rPr lang="en-GB" sz="3200" b="1" dirty="0">
                <a:latin typeface="Open Sans" panose="020B0606030504020204"/>
              </a:rPr>
              <a:t> Task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4CD23F-FA55-46FE-A105-F15E85DE5B91}"/>
              </a:ext>
            </a:extLst>
          </p:cNvPr>
          <p:cNvSpPr txBox="1"/>
          <p:nvPr/>
        </p:nvSpPr>
        <p:spPr>
          <a:xfrm>
            <a:off x="179294" y="1015081"/>
            <a:ext cx="117437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Read up on each of the University, College/Sixth Form and Apprenticeship pathways and create a </a:t>
            </a:r>
            <a:r>
              <a:rPr lang="en-GB" sz="2400" dirty="0" err="1">
                <a:latin typeface="Open Sans" panose="020B0606030504020204"/>
              </a:rPr>
              <a:t>Unifrog</a:t>
            </a:r>
            <a:r>
              <a:rPr lang="en-GB" sz="2400" dirty="0">
                <a:latin typeface="Open Sans" panose="020B0606030504020204"/>
              </a:rPr>
              <a:t> shortlist for each.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For ‘Getting a job’, and ‘Gap year’, read about them in the Know-how library to help you understand what’s involved in each.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Weigh up the pros and cons; can you think of any others?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Which two pathways are you most interested in? Record this in your Post 18 Intentions tool!</a:t>
            </a:r>
          </a:p>
        </p:txBody>
      </p:sp>
    </p:spTree>
    <p:extLst>
      <p:ext uri="{BB962C8B-B14F-4D97-AF65-F5344CB8AC3E}">
        <p14:creationId xmlns:p14="http://schemas.microsoft.com/office/powerpoint/2010/main" val="3540162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887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484326-79ED-4576-9696-E307568EB5AD}"/>
              </a:ext>
            </a:extLst>
          </p:cNvPr>
          <p:cNvSpPr txBox="1"/>
          <p:nvPr/>
        </p:nvSpPr>
        <p:spPr>
          <a:xfrm>
            <a:off x="224117" y="1214554"/>
            <a:ext cx="11743765" cy="3357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Whether you’re certain of what you want to do when you leave College or Sixth Form, or you have no clue at all, it’s a great idea to explore all of the options available to you.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This session will explore the options available to you post-18, and signpost parts of the </a:t>
            </a:r>
            <a:r>
              <a:rPr lang="en-GB" sz="2400" dirty="0" err="1">
                <a:latin typeface="Open Sans" panose="020B0606030504020204"/>
              </a:rPr>
              <a:t>Unifrog</a:t>
            </a:r>
            <a:r>
              <a:rPr lang="en-GB" sz="2400" dirty="0">
                <a:latin typeface="Open Sans" panose="020B0606030504020204"/>
              </a:rPr>
              <a:t> platform that will help you research them further!</a:t>
            </a:r>
          </a:p>
        </p:txBody>
      </p:sp>
    </p:spTree>
    <p:extLst>
      <p:ext uri="{BB962C8B-B14F-4D97-AF65-F5344CB8AC3E}">
        <p14:creationId xmlns:p14="http://schemas.microsoft.com/office/powerpoint/2010/main" val="375420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University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84326-79ED-4576-9696-E307568EB5AD}"/>
              </a:ext>
            </a:extLst>
          </p:cNvPr>
          <p:cNvSpPr txBox="1"/>
          <p:nvPr/>
        </p:nvSpPr>
        <p:spPr>
          <a:xfrm>
            <a:off x="224117" y="1214554"/>
            <a:ext cx="117437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Do a degree in a subject you feel passionate about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Access cool opportunities like studying abroad or spending a year in industry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Different qualifications available including full undergraduate degrees, foundation degrees and top-ups, post-graduate and doctoral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b="1" i="1" dirty="0">
                <a:latin typeface="Open Sans" panose="020B0606030504020204"/>
              </a:rPr>
              <a:t>Read all about it! </a:t>
            </a:r>
            <a:r>
              <a:rPr lang="en-GB" sz="2400" dirty="0">
                <a:latin typeface="Open Sans" panose="020B0606030504020204"/>
              </a:rPr>
              <a:t>Go to the Know-how library and read…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Hidden Gems… 5 UK universities that are under-applied 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Lesser-known university subjects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728A98-4028-421B-965D-A0C245B48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5781" y="508122"/>
            <a:ext cx="1299349" cy="110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5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University – Pros and Cons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99AE4-C0DC-4417-8AFE-334117CFAAC3}"/>
              </a:ext>
            </a:extLst>
          </p:cNvPr>
          <p:cNvSpPr txBox="1"/>
          <p:nvPr/>
        </p:nvSpPr>
        <p:spPr>
          <a:xfrm>
            <a:off x="179294" y="1015081"/>
            <a:ext cx="5746377" cy="446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Pros: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Broaden your knowledge of a subject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Meet lots of new people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Increase your earning potential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Gain independence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Access job opportunities not available to those without a degree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DFB7FF-D891-4C2C-97C0-351E5B8A3839}"/>
              </a:ext>
            </a:extLst>
          </p:cNvPr>
          <p:cNvSpPr txBox="1"/>
          <p:nvPr/>
        </p:nvSpPr>
        <p:spPr>
          <a:xfrm>
            <a:off x="6176683" y="1015081"/>
            <a:ext cx="57463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Cons: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It can be expensive to live while you’re not earning a wage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Can take a long time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Doesn’t guarantee higher earnings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You may lack employment skills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You may have tuition fee debt, and potentially debt from living costs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125F91-75A1-4C48-8290-85FE8AD9A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5781" y="508122"/>
            <a:ext cx="1299349" cy="110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22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Apprenticeship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84326-79ED-4576-9696-E307568EB5AD}"/>
              </a:ext>
            </a:extLst>
          </p:cNvPr>
          <p:cNvSpPr txBox="1"/>
          <p:nvPr/>
        </p:nvSpPr>
        <p:spPr>
          <a:xfrm>
            <a:off x="224117" y="1214554"/>
            <a:ext cx="117437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Doing an apprenticeship means working for a company while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working towards a qualification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The qualification you work towards depends on the industry, subject and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qualifications you already have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b="1" i="1" dirty="0">
                <a:latin typeface="Open Sans" panose="020B0606030504020204"/>
              </a:rPr>
              <a:t>Read all about it! </a:t>
            </a:r>
            <a:r>
              <a:rPr lang="en-GB" sz="2400" dirty="0">
                <a:latin typeface="Open Sans" panose="020B0606030504020204"/>
              </a:rPr>
              <a:t>Go to the Know-how library and read…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An introduction to apprenticeships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Apprenticeship levels in Scotland, Wales and Northern Ireland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7FB7D4-37FF-4CC4-9E6B-FD0EF70B4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7488" y="537086"/>
            <a:ext cx="1295401" cy="110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4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Apprenticeship – Pros and Cons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4CD23F-FA55-46FE-A105-F15E85DE5B91}"/>
              </a:ext>
            </a:extLst>
          </p:cNvPr>
          <p:cNvSpPr txBox="1"/>
          <p:nvPr/>
        </p:nvSpPr>
        <p:spPr>
          <a:xfrm>
            <a:off x="179294" y="1015081"/>
            <a:ext cx="5746377" cy="446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Pros: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Get real-life experience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Earn while you learn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Acquire new skills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Boost your confidence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Great lifetime earning potential – potentially better than those with a university degree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8F5242-0B35-4E32-9DEA-DDF14F97B72F}"/>
              </a:ext>
            </a:extLst>
          </p:cNvPr>
          <p:cNvSpPr txBox="1"/>
          <p:nvPr/>
        </p:nvSpPr>
        <p:spPr>
          <a:xfrm>
            <a:off x="6176683" y="1015081"/>
            <a:ext cx="5746377" cy="446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Cons: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Could limit your future prospects (although the same could be said for degrees!)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Compared to a graduate, you may start on a lower wage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Can be a shock compared to school/college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2AE2B0-B645-4237-9CDD-EFC63CB70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488" y="537086"/>
            <a:ext cx="1295401" cy="110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817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Gap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84326-79ED-4576-9696-E307568EB5AD}"/>
              </a:ext>
            </a:extLst>
          </p:cNvPr>
          <p:cNvSpPr txBox="1"/>
          <p:nvPr/>
        </p:nvSpPr>
        <p:spPr>
          <a:xfrm>
            <a:off x="224117" y="1071122"/>
            <a:ext cx="117437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Go travelling, work or volunteer for a year – the choice is yours!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Two things often happen after a gap year - you return to education as planned, with a year’s life experience under your belt; or you decide not to return to the originally planned route, and find a new pathway!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b="1" i="1" dirty="0">
                <a:latin typeface="Open Sans" panose="020B0606030504020204"/>
              </a:rPr>
              <a:t>Read all about it! </a:t>
            </a:r>
            <a:r>
              <a:rPr lang="en-GB" sz="2400" dirty="0">
                <a:latin typeface="Open Sans" panose="020B0606030504020204"/>
              </a:rPr>
              <a:t>Go to the Know-how library…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World of Work section for articles on Volunteering and Internships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Useful Stuff section for articles on gap years and calculating out your take-home pay</a:t>
            </a:r>
          </a:p>
        </p:txBody>
      </p:sp>
    </p:spTree>
    <p:extLst>
      <p:ext uri="{BB962C8B-B14F-4D97-AF65-F5344CB8AC3E}">
        <p14:creationId xmlns:p14="http://schemas.microsoft.com/office/powerpoint/2010/main" val="343344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Gap Year – Pros and Cons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3A5A32-0B27-4816-9991-D1981F263B66}"/>
              </a:ext>
            </a:extLst>
          </p:cNvPr>
          <p:cNvSpPr txBox="1"/>
          <p:nvPr/>
        </p:nvSpPr>
        <p:spPr>
          <a:xfrm>
            <a:off x="179294" y="1015081"/>
            <a:ext cx="574637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Pros: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Broaden your mind by travelling and meeting new people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Get work experience before doing some more learning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Take a break from education and take stock of what you want from your career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Grasp opportunities as they arise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E6F4DF-8103-4141-8CF2-951BD8416A45}"/>
              </a:ext>
            </a:extLst>
          </p:cNvPr>
          <p:cNvSpPr txBox="1"/>
          <p:nvPr/>
        </p:nvSpPr>
        <p:spPr>
          <a:xfrm>
            <a:off x="6176683" y="1015081"/>
            <a:ext cx="574637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u="sng" dirty="0">
                <a:latin typeface="Open Sans" panose="020B0606030504020204"/>
              </a:rPr>
              <a:t>Cons: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Unless you have savings, you’ll have to work for at least some of it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It’s easy to drift away from education or a clear pathway once your year comes to and end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You might not have the support of your tutors/advisors during this year out</a:t>
            </a:r>
          </a:p>
        </p:txBody>
      </p:sp>
    </p:spTree>
    <p:extLst>
      <p:ext uri="{BB962C8B-B14F-4D97-AF65-F5344CB8AC3E}">
        <p14:creationId xmlns:p14="http://schemas.microsoft.com/office/powerpoint/2010/main" val="2405874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3DC7F0-F733-4AA8-B5E1-895F12DEDE81}"/>
              </a:ext>
            </a:extLst>
          </p:cNvPr>
          <p:cNvSpPr txBox="1"/>
          <p:nvPr/>
        </p:nvSpPr>
        <p:spPr>
          <a:xfrm>
            <a:off x="179294" y="430306"/>
            <a:ext cx="11743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Open Sans" panose="020B0606030504020204"/>
              </a:rPr>
              <a:t>Getting a Job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84326-79ED-4576-9696-E307568EB5AD}"/>
              </a:ext>
            </a:extLst>
          </p:cNvPr>
          <p:cNvSpPr txBox="1"/>
          <p:nvPr/>
        </p:nvSpPr>
        <p:spPr>
          <a:xfrm>
            <a:off x="224117" y="1035261"/>
            <a:ext cx="117437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Get out there into the big, wide world and see what it’s all about!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You could get an entry level job in the industry you want to be in, or just any job to pass some time while you think about your next move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Open Sans" panose="020B0606030504020204"/>
              </a:rPr>
              <a:t>Lots of employers offer education that doesn’t fall into the category of ‘university’ or ‘apprenticeship’, for example professional qualifications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GB" sz="2400" b="1" i="1" dirty="0">
                <a:latin typeface="Open Sans" panose="020B0606030504020204"/>
              </a:rPr>
              <a:t>Read all about it!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Open Sans" panose="020B0606030504020204"/>
              </a:rPr>
              <a:t>Go to the Know-how library for articles on acing your CV or writing a winning cover letter, as well as the low down on psychometric tests.</a:t>
            </a:r>
          </a:p>
        </p:txBody>
      </p:sp>
    </p:spTree>
    <p:extLst>
      <p:ext uri="{BB962C8B-B14F-4D97-AF65-F5344CB8AC3E}">
        <p14:creationId xmlns:p14="http://schemas.microsoft.com/office/powerpoint/2010/main" val="2069768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0873054E97664A824B2513FAB4C8F3" ma:contentTypeVersion="9" ma:contentTypeDescription="Create a new document." ma:contentTypeScope="" ma:versionID="e2b6058dcac7e9397e8a7cf5ec89490f">
  <xsd:schema xmlns:xsd="http://www.w3.org/2001/XMLSchema" xmlns:xs="http://www.w3.org/2001/XMLSchema" xmlns:p="http://schemas.microsoft.com/office/2006/metadata/properties" xmlns:ns3="c0f600a7-6b44-44f6-b9e7-3b7f5aca43cc" xmlns:ns4="7f2eafe4-3ab8-4706-929b-e5a503f60c08" targetNamespace="http://schemas.microsoft.com/office/2006/metadata/properties" ma:root="true" ma:fieldsID="c18e9e35879c45196bd5796faa02edcf" ns3:_="" ns4:_="">
    <xsd:import namespace="c0f600a7-6b44-44f6-b9e7-3b7f5aca43cc"/>
    <xsd:import namespace="7f2eafe4-3ab8-4706-929b-e5a503f60c0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600a7-6b44-44f6-b9e7-3b7f5aca43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2eafe4-3ab8-4706-929b-e5a503f60c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0613ED-2E22-4B49-8B53-685579B9E2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369EBC-7A58-4E4F-96C8-2564CCDAD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f600a7-6b44-44f6-b9e7-3b7f5aca43cc"/>
    <ds:schemaRef ds:uri="7f2eafe4-3ab8-4706-929b-e5a503f60c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B4D8E1-17C2-4337-9B08-567B712E730D}">
  <ds:schemaRefs>
    <ds:schemaRef ds:uri="7f2eafe4-3ab8-4706-929b-e5a503f60c08"/>
    <ds:schemaRef ds:uri="http://purl.org/dc/dcmitype/"/>
    <ds:schemaRef ds:uri="http://schemas.microsoft.com/office/2006/documentManagement/types"/>
    <ds:schemaRef ds:uri="c0f600a7-6b44-44f6-b9e7-3b7f5aca43cc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806</Words>
  <Application>Microsoft Office PowerPoint</Application>
  <PresentationFormat>Widescreen</PresentationFormat>
  <Paragraphs>93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slide</dc:title>
  <dc:creator>Robyn Smith</dc:creator>
  <cp:lastModifiedBy>Samantha Harper</cp:lastModifiedBy>
  <cp:revision>49</cp:revision>
  <dcterms:created xsi:type="dcterms:W3CDTF">2018-10-19T14:26:26Z</dcterms:created>
  <dcterms:modified xsi:type="dcterms:W3CDTF">2020-05-04T07:35:34Z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0x0101001D0873054E97664A824B2513FAB4C8F3</vt:lpwstr>
  </property>
</Properties>
</file>