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330" r:id="rId2"/>
    <p:sldId id="298" r:id="rId3"/>
    <p:sldId id="299" r:id="rId4"/>
    <p:sldId id="318" r:id="rId5"/>
    <p:sldId id="320" r:id="rId6"/>
    <p:sldId id="321" r:id="rId7"/>
    <p:sldId id="322" r:id="rId8"/>
    <p:sldId id="323" r:id="rId9"/>
    <p:sldId id="325" r:id="rId10"/>
    <p:sldId id="327" r:id="rId11"/>
    <p:sldId id="328" r:id="rId12"/>
    <p:sldId id="329" r:id="rId13"/>
    <p:sldId id="309" r:id="rId14"/>
    <p:sldId id="30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64C"/>
    <a:srgbClr val="A01D1C"/>
    <a:srgbClr val="A50136"/>
    <a:srgbClr val="A40035"/>
    <a:srgbClr val="B00000"/>
    <a:srgbClr val="EC44F2"/>
    <a:srgbClr val="FF33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83780" autoAdjust="0"/>
  </p:normalViewPr>
  <p:slideViewPr>
    <p:cSldViewPr snapToGrid="0">
      <p:cViewPr varScale="1">
        <p:scale>
          <a:sx n="92" d="100"/>
          <a:sy n="92" d="100"/>
        </p:scale>
        <p:origin x="1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antha Harper" userId="S::sha@suttcold.bham.sch.uk::22f6121f-626e-4f2b-aea9-86e558530250" providerId="AD" clId="Web-{399E3926-C74E-0078-FD74-3CE3DF5FB78B}"/>
    <pc:docChg chg="addSld delSld modSld">
      <pc:chgData name="Samantha Harper" userId="S::sha@suttcold.bham.sch.uk::22f6121f-626e-4f2b-aea9-86e558530250" providerId="AD" clId="Web-{399E3926-C74E-0078-FD74-3CE3DF5FB78B}" dt="2020-04-30T13:31:36.978" v="113"/>
      <pc:docMkLst>
        <pc:docMk/>
      </pc:docMkLst>
      <pc:sldChg chg="del">
        <pc:chgData name="Samantha Harper" userId="S::sha@suttcold.bham.sch.uk::22f6121f-626e-4f2b-aea9-86e558530250" providerId="AD" clId="Web-{399E3926-C74E-0078-FD74-3CE3DF5FB78B}" dt="2020-04-30T13:26:31.218" v="0"/>
        <pc:sldMkLst>
          <pc:docMk/>
          <pc:sldMk cId="0" sldId="289"/>
        </pc:sldMkLst>
      </pc:sldChg>
      <pc:sldChg chg="addSp modSp">
        <pc:chgData name="Samantha Harper" userId="S::sha@suttcold.bham.sch.uk::22f6121f-626e-4f2b-aea9-86e558530250" providerId="AD" clId="Web-{399E3926-C74E-0078-FD74-3CE3DF5FB78B}" dt="2020-04-30T13:28:52.339" v="99" actId="20577"/>
        <pc:sldMkLst>
          <pc:docMk/>
          <pc:sldMk cId="1611386232" sldId="298"/>
        </pc:sldMkLst>
        <pc:spChg chg="add mod">
          <ac:chgData name="Samantha Harper" userId="S::sha@suttcold.bham.sch.uk::22f6121f-626e-4f2b-aea9-86e558530250" providerId="AD" clId="Web-{399E3926-C74E-0078-FD74-3CE3DF5FB78B}" dt="2020-04-30T13:28:22.774" v="72" actId="1076"/>
          <ac:spMkLst>
            <pc:docMk/>
            <pc:sldMk cId="1611386232" sldId="298"/>
            <ac:spMk id="2" creationId="{5819B64F-1B22-4C81-B347-88BA40D809CF}"/>
          </ac:spMkLst>
        </pc:spChg>
        <pc:spChg chg="mod">
          <ac:chgData name="Samantha Harper" userId="S::sha@suttcold.bham.sch.uk::22f6121f-626e-4f2b-aea9-86e558530250" providerId="AD" clId="Web-{399E3926-C74E-0078-FD74-3CE3DF5FB78B}" dt="2020-04-30T13:28:52.339" v="99" actId="20577"/>
          <ac:spMkLst>
            <pc:docMk/>
            <pc:sldMk cId="1611386232" sldId="298"/>
            <ac:spMk id="9" creationId="{D2357BF6-7D89-4079-8F91-FB58423D18EB}"/>
          </ac:spMkLst>
        </pc:spChg>
      </pc:sldChg>
      <pc:sldChg chg="modSp">
        <pc:chgData name="Samantha Harper" userId="S::sha@suttcold.bham.sch.uk::22f6121f-626e-4f2b-aea9-86e558530250" providerId="AD" clId="Web-{399E3926-C74E-0078-FD74-3CE3DF5FB78B}" dt="2020-04-30T13:26:50.047" v="45" actId="20577"/>
        <pc:sldMkLst>
          <pc:docMk/>
          <pc:sldMk cId="3754207142" sldId="299"/>
        </pc:sldMkLst>
        <pc:spChg chg="mod">
          <ac:chgData name="Samantha Harper" userId="S::sha@suttcold.bham.sch.uk::22f6121f-626e-4f2b-aea9-86e558530250" providerId="AD" clId="Web-{399E3926-C74E-0078-FD74-3CE3DF5FB78B}" dt="2020-04-30T13:26:50.047" v="45" actId="20577"/>
          <ac:spMkLst>
            <pc:docMk/>
            <pc:sldMk cId="3754207142" sldId="299"/>
            <ac:spMk id="7" creationId="{3E484326-79ED-4576-9696-E307568EB5AD}"/>
          </ac:spMkLst>
        </pc:spChg>
      </pc:sldChg>
      <pc:sldChg chg="modSp del">
        <pc:chgData name="Samantha Harper" userId="S::sha@suttcold.bham.sch.uk::22f6121f-626e-4f2b-aea9-86e558530250" providerId="AD" clId="Web-{399E3926-C74E-0078-FD74-3CE3DF5FB78B}" dt="2020-04-30T13:28:55.651" v="101"/>
        <pc:sldMkLst>
          <pc:docMk/>
          <pc:sldMk cId="330452897" sldId="319"/>
        </pc:sldMkLst>
        <pc:spChg chg="mod">
          <ac:chgData name="Samantha Harper" userId="S::sha@suttcold.bham.sch.uk::22f6121f-626e-4f2b-aea9-86e558530250" providerId="AD" clId="Web-{399E3926-C74E-0078-FD74-3CE3DF5FB78B}" dt="2020-04-30T13:27:48.943" v="49" actId="20577"/>
          <ac:spMkLst>
            <pc:docMk/>
            <pc:sldMk cId="330452897" sldId="319"/>
            <ac:spMk id="8" creationId="{4415071C-760C-4701-86DB-25DCBE6F2006}"/>
          </ac:spMkLst>
        </pc:spChg>
      </pc:sldChg>
      <pc:sldChg chg="modSp">
        <pc:chgData name="Samantha Harper" userId="S::sha@suttcold.bham.sch.uk::22f6121f-626e-4f2b-aea9-86e558530250" providerId="AD" clId="Web-{399E3926-C74E-0078-FD74-3CE3DF5FB78B}" dt="2020-04-30T13:29:40.905" v="102" actId="20577"/>
        <pc:sldMkLst>
          <pc:docMk/>
          <pc:sldMk cId="2039257628" sldId="321"/>
        </pc:sldMkLst>
        <pc:spChg chg="mod">
          <ac:chgData name="Samantha Harper" userId="S::sha@suttcold.bham.sch.uk::22f6121f-626e-4f2b-aea9-86e558530250" providerId="AD" clId="Web-{399E3926-C74E-0078-FD74-3CE3DF5FB78B}" dt="2020-04-30T13:29:40.905" v="102" actId="20577"/>
          <ac:spMkLst>
            <pc:docMk/>
            <pc:sldMk cId="2039257628" sldId="321"/>
            <ac:spMk id="8" creationId="{4415071C-760C-4701-86DB-25DCBE6F2006}"/>
          </ac:spMkLst>
        </pc:spChg>
      </pc:sldChg>
      <pc:sldChg chg="modSp">
        <pc:chgData name="Samantha Harper" userId="S::sha@suttcold.bham.sch.uk::22f6121f-626e-4f2b-aea9-86e558530250" providerId="AD" clId="Web-{399E3926-C74E-0078-FD74-3CE3DF5FB78B}" dt="2020-04-30T13:29:47.390" v="109" actId="20577"/>
        <pc:sldMkLst>
          <pc:docMk/>
          <pc:sldMk cId="3769009181" sldId="322"/>
        </pc:sldMkLst>
        <pc:spChg chg="mod">
          <ac:chgData name="Samantha Harper" userId="S::sha@suttcold.bham.sch.uk::22f6121f-626e-4f2b-aea9-86e558530250" providerId="AD" clId="Web-{399E3926-C74E-0078-FD74-3CE3DF5FB78B}" dt="2020-04-30T13:29:47.390" v="109" actId="20577"/>
          <ac:spMkLst>
            <pc:docMk/>
            <pc:sldMk cId="3769009181" sldId="322"/>
            <ac:spMk id="8" creationId="{4415071C-760C-4701-86DB-25DCBE6F2006}"/>
          </ac:spMkLst>
        </pc:spChg>
      </pc:sldChg>
      <pc:sldChg chg="del">
        <pc:chgData name="Samantha Harper" userId="S::sha@suttcold.bham.sch.uk::22f6121f-626e-4f2b-aea9-86e558530250" providerId="AD" clId="Web-{399E3926-C74E-0078-FD74-3CE3DF5FB78B}" dt="2020-04-30T13:29:54.547" v="111"/>
        <pc:sldMkLst>
          <pc:docMk/>
          <pc:sldMk cId="196314047" sldId="324"/>
        </pc:sldMkLst>
      </pc:sldChg>
      <pc:sldChg chg="del">
        <pc:chgData name="Samantha Harper" userId="S::sha@suttcold.bham.sch.uk::22f6121f-626e-4f2b-aea9-86e558530250" providerId="AD" clId="Web-{399E3926-C74E-0078-FD74-3CE3DF5FB78B}" dt="2020-04-30T13:30:04.048" v="112"/>
        <pc:sldMkLst>
          <pc:docMk/>
          <pc:sldMk cId="3035588416" sldId="326"/>
        </pc:sldMkLst>
      </pc:sldChg>
      <pc:sldChg chg="add">
        <pc:chgData name="Samantha Harper" userId="S::sha@suttcold.bham.sch.uk::22f6121f-626e-4f2b-aea9-86e558530250" providerId="AD" clId="Web-{399E3926-C74E-0078-FD74-3CE3DF5FB78B}" dt="2020-04-30T13:31:36.978" v="113"/>
        <pc:sldMkLst>
          <pc:docMk/>
          <pc:sldMk cId="1480838042" sldId="329"/>
        </pc:sldMkLst>
      </pc:sldChg>
    </pc:docChg>
  </pc:docChgLst>
  <pc:docChgLst>
    <pc:chgData name="Samantha Harper" userId="S::sha@suttcold.bham.sch.uk::22f6121f-626e-4f2b-aea9-86e558530250" providerId="AD" clId="Web-{3B793E85-FDF8-3097-7AC1-775D16BB8C3A}"/>
    <pc:docChg chg="addSld modSld sldOrd">
      <pc:chgData name="Samantha Harper" userId="S::sha@suttcold.bham.sch.uk::22f6121f-626e-4f2b-aea9-86e558530250" providerId="AD" clId="Web-{3B793E85-FDF8-3097-7AC1-775D16BB8C3A}" dt="2020-04-30T18:48:15.008" v="33" actId="20577"/>
      <pc:docMkLst>
        <pc:docMk/>
      </pc:docMkLst>
      <pc:sldChg chg="modSp">
        <pc:chgData name="Samantha Harper" userId="S::sha@suttcold.bham.sch.uk::22f6121f-626e-4f2b-aea9-86e558530250" providerId="AD" clId="Web-{3B793E85-FDF8-3097-7AC1-775D16BB8C3A}" dt="2020-04-30T18:44:57.368" v="4" actId="20577"/>
        <pc:sldMkLst>
          <pc:docMk/>
          <pc:sldMk cId="1611386232" sldId="298"/>
        </pc:sldMkLst>
        <pc:spChg chg="mod">
          <ac:chgData name="Samantha Harper" userId="S::sha@suttcold.bham.sch.uk::22f6121f-626e-4f2b-aea9-86e558530250" providerId="AD" clId="Web-{3B793E85-FDF8-3097-7AC1-775D16BB8C3A}" dt="2020-04-30T18:44:57.368" v="4" actId="20577"/>
          <ac:spMkLst>
            <pc:docMk/>
            <pc:sldMk cId="1611386232" sldId="298"/>
            <ac:spMk id="9" creationId="{D2357BF6-7D89-4079-8F91-FB58423D18EB}"/>
          </ac:spMkLst>
        </pc:spChg>
      </pc:sldChg>
      <pc:sldChg chg="modSp">
        <pc:chgData name="Samantha Harper" userId="S::sha@suttcold.bham.sch.uk::22f6121f-626e-4f2b-aea9-86e558530250" providerId="AD" clId="Web-{3B793E85-FDF8-3097-7AC1-775D16BB8C3A}" dt="2020-04-30T18:45:03.618" v="6" actId="20577"/>
        <pc:sldMkLst>
          <pc:docMk/>
          <pc:sldMk cId="3754207142" sldId="299"/>
        </pc:sldMkLst>
        <pc:spChg chg="mod">
          <ac:chgData name="Samantha Harper" userId="S::sha@suttcold.bham.sch.uk::22f6121f-626e-4f2b-aea9-86e558530250" providerId="AD" clId="Web-{3B793E85-FDF8-3097-7AC1-775D16BB8C3A}" dt="2020-04-30T18:45:03.618" v="6" actId="20577"/>
          <ac:spMkLst>
            <pc:docMk/>
            <pc:sldMk cId="3754207142" sldId="299"/>
            <ac:spMk id="7" creationId="{3E484326-79ED-4576-9696-E307568EB5AD}"/>
          </ac:spMkLst>
        </pc:spChg>
      </pc:sldChg>
      <pc:sldChg chg="modSp">
        <pc:chgData name="Samantha Harper" userId="S::sha@suttcold.bham.sch.uk::22f6121f-626e-4f2b-aea9-86e558530250" providerId="AD" clId="Web-{3B793E85-FDF8-3097-7AC1-775D16BB8C3A}" dt="2020-04-30T18:45:35.134" v="17" actId="20577"/>
        <pc:sldMkLst>
          <pc:docMk/>
          <pc:sldMk cId="1424849516" sldId="309"/>
        </pc:sldMkLst>
        <pc:spChg chg="mod">
          <ac:chgData name="Samantha Harper" userId="S::sha@suttcold.bham.sch.uk::22f6121f-626e-4f2b-aea9-86e558530250" providerId="AD" clId="Web-{3B793E85-FDF8-3097-7AC1-775D16BB8C3A}" dt="2020-04-30T18:45:35.134" v="17" actId="20577"/>
          <ac:spMkLst>
            <pc:docMk/>
            <pc:sldMk cId="1424849516" sldId="309"/>
            <ac:spMk id="16" creationId="{2E79A63C-C6C5-4C13-BA0A-1A3160B582BE}"/>
          </ac:spMkLst>
        </pc:spChg>
      </pc:sldChg>
      <pc:sldChg chg="modSp new ord">
        <pc:chgData name="Samantha Harper" userId="S::sha@suttcold.bham.sch.uk::22f6121f-626e-4f2b-aea9-86e558530250" providerId="AD" clId="Web-{3B793E85-FDF8-3097-7AC1-775D16BB8C3A}" dt="2020-04-30T18:48:14.149" v="31" actId="20577"/>
        <pc:sldMkLst>
          <pc:docMk/>
          <pc:sldMk cId="1507252179" sldId="330"/>
        </pc:sldMkLst>
        <pc:spChg chg="mod">
          <ac:chgData name="Samantha Harper" userId="S::sha@suttcold.bham.sch.uk::22f6121f-626e-4f2b-aea9-86e558530250" providerId="AD" clId="Web-{3B793E85-FDF8-3097-7AC1-775D16BB8C3A}" dt="2020-04-30T18:48:10.930" v="28" actId="20577"/>
          <ac:spMkLst>
            <pc:docMk/>
            <pc:sldMk cId="1507252179" sldId="330"/>
            <ac:spMk id="2" creationId="{431FDB74-810E-4687-9B82-0CB4FADB3A0A}"/>
          </ac:spMkLst>
        </pc:spChg>
        <pc:spChg chg="mod">
          <ac:chgData name="Samantha Harper" userId="S::sha@suttcold.bham.sch.uk::22f6121f-626e-4f2b-aea9-86e558530250" providerId="AD" clId="Web-{3B793E85-FDF8-3097-7AC1-775D16BB8C3A}" dt="2020-04-30T18:48:14.149" v="31" actId="20577"/>
          <ac:spMkLst>
            <pc:docMk/>
            <pc:sldMk cId="1507252179" sldId="330"/>
            <ac:spMk id="3" creationId="{6B8A1909-7432-4162-A48E-27B784248989}"/>
          </ac:spMkLst>
        </pc:spChg>
      </pc:sldChg>
    </pc:docChg>
  </pc:docChgLst>
  <pc:docChgLst>
    <pc:chgData clId="Web-{3B793E85-FDF8-3097-7AC1-775D16BB8C3A}"/>
    <pc:docChg chg="modSld">
      <pc:chgData name="" userId="" providerId="" clId="Web-{3B793E85-FDF8-3097-7AC1-775D16BB8C3A}" dt="2020-04-30T18:44:52.665" v="7" actId="20577"/>
      <pc:docMkLst>
        <pc:docMk/>
      </pc:docMkLst>
      <pc:sldChg chg="modSp">
        <pc:chgData name="" userId="" providerId="" clId="Web-{3B793E85-FDF8-3097-7AC1-775D16BB8C3A}" dt="2020-04-30T18:44:52.665" v="6" actId="20577"/>
        <pc:sldMkLst>
          <pc:docMk/>
          <pc:sldMk cId="1611386232" sldId="298"/>
        </pc:sldMkLst>
        <pc:spChg chg="mod">
          <ac:chgData name="" userId="" providerId="" clId="Web-{3B793E85-FDF8-3097-7AC1-775D16BB8C3A}" dt="2020-04-30T18:44:52.665" v="6" actId="20577"/>
          <ac:spMkLst>
            <pc:docMk/>
            <pc:sldMk cId="1611386232" sldId="298"/>
            <ac:spMk id="9" creationId="{D2357BF6-7D89-4079-8F91-FB58423D18E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08074-1A82-4276-BC9C-9F1654D2C295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323D7-8D74-402A-B74C-D1093F83E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855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C9BEC-E11D-4BAB-B95E-6E8FA7997FA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768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i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323D7-8D74-402A-B74C-D1093F83EA2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452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B3538A-69AE-481C-B31C-EE9EB6DC7DD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40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323D7-8D74-402A-B74C-D1093F83EA2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700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323D7-8D74-402A-B74C-D1093F83EA2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066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323D7-8D74-402A-B74C-D1093F83EA2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444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323D7-8D74-402A-B74C-D1093F83EA2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007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323D7-8D74-402A-B74C-D1093F83EA2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979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323D7-8D74-402A-B74C-D1093F83EA2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355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323D7-8D74-402A-B74C-D1093F83EA2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96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323D7-8D74-402A-B74C-D1093F83EA2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388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323D7-8D74-402A-B74C-D1093F83EA2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446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323D7-8D74-402A-B74C-D1093F83EA2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338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91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650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58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3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69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221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50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7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771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82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968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3ECAF-29A6-42B4-B150-38BE3D615D6D}" type="datetimeFigureOut">
              <a:rPr lang="en-GB" smtClean="0"/>
              <a:t>13/05/2020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46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se.ac.uk/study-at-lse/Undergraduate/Prospective-Students/How-to-Apply/Admissions-Information" TargetMode="External"/><Relationship Id="rId4" Type="http://schemas.openxmlformats.org/officeDocument/2006/relationships/hyperlink" Target="https://www.sheffield.ac.uk/undergraduate/apply/alevel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ath">
            <a:hlinkClick r:id="" action="ppaction://media"/>
            <a:extLst>
              <a:ext uri="{FF2B5EF4-FFF2-40B4-BE49-F238E27FC236}">
                <a16:creationId xmlns:a16="http://schemas.microsoft.com/office/drawing/2014/main" id="{BFA43721-3C5C-C446-9B99-8DFB75A4D04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56363" y="0"/>
            <a:ext cx="3881437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99BD180-6646-354E-B04B-E3B241393EA7}"/>
              </a:ext>
            </a:extLst>
          </p:cNvPr>
          <p:cNvSpPr/>
          <p:nvPr/>
        </p:nvSpPr>
        <p:spPr>
          <a:xfrm>
            <a:off x="-1" y="0"/>
            <a:ext cx="4032000" cy="1787236"/>
          </a:xfrm>
          <a:prstGeom prst="rect">
            <a:avLst/>
          </a:prstGeom>
          <a:solidFill>
            <a:srgbClr val="B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083B34-C21D-0343-A389-03A183E7F1F4}"/>
              </a:ext>
            </a:extLst>
          </p:cNvPr>
          <p:cNvSpPr/>
          <p:nvPr/>
        </p:nvSpPr>
        <p:spPr>
          <a:xfrm>
            <a:off x="-1" y="3837708"/>
            <a:ext cx="1607127" cy="3020292"/>
          </a:xfrm>
          <a:prstGeom prst="rect">
            <a:avLst/>
          </a:prstGeom>
          <a:solidFill>
            <a:srgbClr val="A40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A9C4A7-F487-6E49-9568-D111FF58264D}"/>
              </a:ext>
            </a:extLst>
          </p:cNvPr>
          <p:cNvSpPr/>
          <p:nvPr/>
        </p:nvSpPr>
        <p:spPr>
          <a:xfrm>
            <a:off x="1731491" y="1898072"/>
            <a:ext cx="2300508" cy="4959928"/>
          </a:xfrm>
          <a:prstGeom prst="rect">
            <a:avLst/>
          </a:prstGeom>
          <a:solidFill>
            <a:srgbClr val="CD0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C089EB-E77F-2346-B5D2-F8C6A3C5FD98}"/>
              </a:ext>
            </a:extLst>
          </p:cNvPr>
          <p:cNvSpPr/>
          <p:nvPr/>
        </p:nvSpPr>
        <p:spPr>
          <a:xfrm>
            <a:off x="-1" y="1898071"/>
            <a:ext cx="1607127" cy="18288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53EF2D-7439-594B-9170-52CEE7E18DD1}"/>
              </a:ext>
            </a:extLst>
          </p:cNvPr>
          <p:cNvSpPr/>
          <p:nvPr/>
        </p:nvSpPr>
        <p:spPr>
          <a:xfrm>
            <a:off x="8162164" y="5070764"/>
            <a:ext cx="4032000" cy="1787236"/>
          </a:xfrm>
          <a:prstGeom prst="rect">
            <a:avLst/>
          </a:prstGeom>
          <a:solidFill>
            <a:srgbClr val="B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B658D0-57B2-CC4B-9282-FAB83063FD84}"/>
              </a:ext>
            </a:extLst>
          </p:cNvPr>
          <p:cNvSpPr/>
          <p:nvPr/>
        </p:nvSpPr>
        <p:spPr>
          <a:xfrm>
            <a:off x="10584873" y="0"/>
            <a:ext cx="1607127" cy="3020292"/>
          </a:xfrm>
          <a:prstGeom prst="rect">
            <a:avLst/>
          </a:prstGeom>
          <a:solidFill>
            <a:srgbClr val="A400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5A9625-2C9D-0F4A-A568-BC9B524687CD}"/>
              </a:ext>
            </a:extLst>
          </p:cNvPr>
          <p:cNvSpPr/>
          <p:nvPr/>
        </p:nvSpPr>
        <p:spPr>
          <a:xfrm>
            <a:off x="8162164" y="0"/>
            <a:ext cx="2300508" cy="4959928"/>
          </a:xfrm>
          <a:prstGeom prst="rect">
            <a:avLst/>
          </a:prstGeom>
          <a:solidFill>
            <a:srgbClr val="CD0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43768B-43E0-1548-92D3-022CBC075088}"/>
              </a:ext>
            </a:extLst>
          </p:cNvPr>
          <p:cNvSpPr/>
          <p:nvPr/>
        </p:nvSpPr>
        <p:spPr>
          <a:xfrm>
            <a:off x="10587037" y="3131127"/>
            <a:ext cx="1607127" cy="18288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5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349065D-B10B-4787-A567-16E29DFF91A6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Open Sans" panose="020B0606030504020204"/>
              </a:rPr>
              <a:t>Are there any A-levels I </a:t>
            </a:r>
            <a:r>
              <a:rPr lang="en-GB" sz="3200" b="1" i="1" dirty="0">
                <a:latin typeface="Open Sans" panose="020B0606030504020204"/>
              </a:rPr>
              <a:t>shouldn’t </a:t>
            </a:r>
            <a:r>
              <a:rPr lang="en-GB" sz="3200" b="1" dirty="0">
                <a:latin typeface="Open Sans" panose="020B0606030504020204"/>
              </a:rPr>
              <a:t>study?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15071C-760C-4701-86DB-25DCBE6F2006}"/>
              </a:ext>
            </a:extLst>
          </p:cNvPr>
          <p:cNvSpPr txBox="1"/>
          <p:nvPr/>
        </p:nvSpPr>
        <p:spPr>
          <a:xfrm>
            <a:off x="224117" y="1214554"/>
            <a:ext cx="11743765" cy="359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In short, not necessarily. It all depends on what you want to study, and where.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But – there are some subjects that some universities and courses prefer you not to have studied, or won’t allow them to be counted towards your UCAS score.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Examples of these are </a:t>
            </a:r>
            <a:r>
              <a:rPr lang="en-GB" sz="2200" dirty="0">
                <a:latin typeface="Open Sans" panose="020B0606030504020204"/>
                <a:hlinkClick r:id="rId4"/>
              </a:rPr>
              <a:t>University of Sheffield</a:t>
            </a:r>
            <a:r>
              <a:rPr lang="en-GB" sz="2200" dirty="0">
                <a:latin typeface="Open Sans" panose="020B0606030504020204"/>
              </a:rPr>
              <a:t>, and </a:t>
            </a:r>
            <a:r>
              <a:rPr lang="en-GB" sz="2200" dirty="0">
                <a:latin typeface="Open Sans" panose="020B0606030504020204"/>
                <a:hlinkClick r:id="rId5"/>
              </a:rPr>
              <a:t>London School of Economics</a:t>
            </a:r>
            <a:r>
              <a:rPr lang="en-GB" sz="2200" dirty="0">
                <a:latin typeface="Open Sans" panose="020B0606030504020204"/>
              </a:rPr>
              <a:t>. Check specific courses for their requirements.</a:t>
            </a:r>
          </a:p>
        </p:txBody>
      </p:sp>
    </p:spTree>
    <p:extLst>
      <p:ext uri="{BB962C8B-B14F-4D97-AF65-F5344CB8AC3E}">
        <p14:creationId xmlns:p14="http://schemas.microsoft.com/office/powerpoint/2010/main" val="341491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349065D-B10B-4787-A567-16E29DFF91A6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latin typeface="Open Sans" panose="020B0606030504020204"/>
              </a:rPr>
              <a:t>Unifrog</a:t>
            </a:r>
            <a:r>
              <a:rPr lang="en-GB" sz="3200" b="1" dirty="0">
                <a:latin typeface="Open Sans" panose="020B0606030504020204"/>
              </a:rPr>
              <a:t> task!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15071C-760C-4701-86DB-25DCBE6F2006}"/>
              </a:ext>
            </a:extLst>
          </p:cNvPr>
          <p:cNvSpPr txBox="1"/>
          <p:nvPr/>
        </p:nvSpPr>
        <p:spPr>
          <a:xfrm>
            <a:off x="224117" y="1214554"/>
            <a:ext cx="11743765" cy="4608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So you now have an idea of some of the A-levels you’d be interested in studying.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Enter three of these into the Subjects boxes on the </a:t>
            </a:r>
            <a:r>
              <a:rPr lang="en-GB" sz="2200" b="1" dirty="0">
                <a:latin typeface="Open Sans" panose="020B0606030504020204"/>
              </a:rPr>
              <a:t>Subjects library </a:t>
            </a:r>
            <a:r>
              <a:rPr lang="en-GB" sz="2200" dirty="0">
                <a:latin typeface="Open Sans" panose="020B0606030504020204"/>
              </a:rPr>
              <a:t>– Which degrees could you study with these?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Write them on your mind map, with some reasons for each about why you would study them.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You can do this as many times as you like, with different combinations of A-levels!</a:t>
            </a:r>
          </a:p>
        </p:txBody>
      </p:sp>
    </p:spTree>
    <p:extLst>
      <p:ext uri="{BB962C8B-B14F-4D97-AF65-F5344CB8AC3E}">
        <p14:creationId xmlns:p14="http://schemas.microsoft.com/office/powerpoint/2010/main" val="70138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34633" y="352594"/>
            <a:ext cx="7437767" cy="5854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 b="1" dirty="0">
                <a:solidFill>
                  <a:srgbClr val="000000"/>
                </a:solidFill>
                <a:latin typeface="Open Sans"/>
              </a:rPr>
              <a:t>A-level choices mind map</a:t>
            </a:r>
          </a:p>
        </p:txBody>
      </p:sp>
      <p:grpSp>
        <p:nvGrpSpPr>
          <p:cNvPr id="10" name="Group 10"/>
          <p:cNvGrpSpPr/>
          <p:nvPr/>
        </p:nvGrpSpPr>
        <p:grpSpPr>
          <a:xfrm rot="16200000">
            <a:off x="3554983" y="2312417"/>
            <a:ext cx="751631" cy="2070397"/>
            <a:chOff x="0" y="0"/>
            <a:chExt cx="1109557" cy="252149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09557" cy="2521493"/>
            </a:xfrm>
            <a:custGeom>
              <a:avLst/>
              <a:gdLst/>
              <a:ahLst/>
              <a:cxnLst/>
              <a:rect l="l" t="t" r="r" b="b"/>
              <a:pathLst>
                <a:path w="1109557" h="2521493">
                  <a:moveTo>
                    <a:pt x="0" y="0"/>
                  </a:moveTo>
                  <a:lnTo>
                    <a:pt x="0" y="2521493"/>
                  </a:lnTo>
                  <a:lnTo>
                    <a:pt x="1109557" y="2521493"/>
                  </a:lnTo>
                  <a:lnTo>
                    <a:pt x="1109557" y="0"/>
                  </a:lnTo>
                  <a:lnTo>
                    <a:pt x="0" y="0"/>
                  </a:lnTo>
                  <a:close/>
                  <a:moveTo>
                    <a:pt x="1048597" y="2460533"/>
                  </a:moveTo>
                  <a:lnTo>
                    <a:pt x="59690" y="2460533"/>
                  </a:lnTo>
                  <a:lnTo>
                    <a:pt x="59690" y="59690"/>
                  </a:lnTo>
                  <a:lnTo>
                    <a:pt x="1048597" y="59690"/>
                  </a:lnTo>
                  <a:lnTo>
                    <a:pt x="1048597" y="2460533"/>
                  </a:lnTo>
                  <a:close/>
                </a:path>
              </a:pathLst>
            </a:custGeom>
            <a:solidFill>
              <a:srgbClr val="7030A0"/>
            </a:solidFill>
          </p:spPr>
        </p:sp>
      </p:grpSp>
      <p:grpSp>
        <p:nvGrpSpPr>
          <p:cNvPr id="14" name="Group 14"/>
          <p:cNvGrpSpPr/>
          <p:nvPr/>
        </p:nvGrpSpPr>
        <p:grpSpPr>
          <a:xfrm rot="16200000">
            <a:off x="2746059" y="1045426"/>
            <a:ext cx="751631" cy="2070398"/>
            <a:chOff x="0" y="0"/>
            <a:chExt cx="1109557" cy="252149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09557" cy="2521493"/>
            </a:xfrm>
            <a:custGeom>
              <a:avLst/>
              <a:gdLst/>
              <a:ahLst/>
              <a:cxnLst/>
              <a:rect l="l" t="t" r="r" b="b"/>
              <a:pathLst>
                <a:path w="1109557" h="2521493">
                  <a:moveTo>
                    <a:pt x="0" y="0"/>
                  </a:moveTo>
                  <a:lnTo>
                    <a:pt x="0" y="2521493"/>
                  </a:lnTo>
                  <a:lnTo>
                    <a:pt x="1109557" y="2521493"/>
                  </a:lnTo>
                  <a:lnTo>
                    <a:pt x="1109557" y="0"/>
                  </a:lnTo>
                  <a:lnTo>
                    <a:pt x="0" y="0"/>
                  </a:lnTo>
                  <a:close/>
                  <a:moveTo>
                    <a:pt x="1048597" y="2460533"/>
                  </a:moveTo>
                  <a:lnTo>
                    <a:pt x="59690" y="2460533"/>
                  </a:lnTo>
                  <a:lnTo>
                    <a:pt x="59690" y="59690"/>
                  </a:lnTo>
                  <a:lnTo>
                    <a:pt x="1048597" y="59690"/>
                  </a:lnTo>
                  <a:lnTo>
                    <a:pt x="1048597" y="2460533"/>
                  </a:lnTo>
                  <a:close/>
                </a:path>
              </a:pathLst>
            </a:custGeom>
            <a:solidFill>
              <a:srgbClr val="7030A0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3121990">
            <a:off x="3477217" y="2416985"/>
            <a:ext cx="636320" cy="636320"/>
          </a:xfrm>
          <a:prstGeom prst="rect">
            <a:avLst/>
          </a:prstGeom>
        </p:spPr>
      </p:pic>
      <p:sp>
        <p:nvSpPr>
          <p:cNvPr id="30" name="TextBox 30"/>
          <p:cNvSpPr txBox="1"/>
          <p:nvPr/>
        </p:nvSpPr>
        <p:spPr>
          <a:xfrm>
            <a:off x="3021395" y="3029042"/>
            <a:ext cx="2070397" cy="19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b="1" dirty="0">
                <a:solidFill>
                  <a:srgbClr val="000000"/>
                </a:solidFill>
                <a:latin typeface="Open Sans"/>
              </a:rPr>
              <a:t>A-level:</a:t>
            </a:r>
          </a:p>
        </p:txBody>
      </p:sp>
      <p:grpSp>
        <p:nvGrpSpPr>
          <p:cNvPr id="42" name="Group 10">
            <a:extLst>
              <a:ext uri="{FF2B5EF4-FFF2-40B4-BE49-F238E27FC236}">
                <a16:creationId xmlns:a16="http://schemas.microsoft.com/office/drawing/2014/main" id="{87A90814-1DD1-764F-AB2C-295427C5A97C}"/>
              </a:ext>
            </a:extLst>
          </p:cNvPr>
          <p:cNvGrpSpPr/>
          <p:nvPr/>
        </p:nvGrpSpPr>
        <p:grpSpPr>
          <a:xfrm rot="16200000">
            <a:off x="5833084" y="2316100"/>
            <a:ext cx="751631" cy="2070397"/>
            <a:chOff x="0" y="0"/>
            <a:chExt cx="1109557" cy="2521493"/>
          </a:xfrm>
        </p:grpSpPr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9AD013B4-B6C2-4046-9D3E-E1C6CA19A6E6}"/>
                </a:ext>
              </a:extLst>
            </p:cNvPr>
            <p:cNvSpPr/>
            <p:nvPr/>
          </p:nvSpPr>
          <p:spPr>
            <a:xfrm>
              <a:off x="0" y="0"/>
              <a:ext cx="1109557" cy="2521493"/>
            </a:xfrm>
            <a:custGeom>
              <a:avLst/>
              <a:gdLst/>
              <a:ahLst/>
              <a:cxnLst/>
              <a:rect l="l" t="t" r="r" b="b"/>
              <a:pathLst>
                <a:path w="1109557" h="2521493">
                  <a:moveTo>
                    <a:pt x="0" y="0"/>
                  </a:moveTo>
                  <a:lnTo>
                    <a:pt x="0" y="2521493"/>
                  </a:lnTo>
                  <a:lnTo>
                    <a:pt x="1109557" y="2521493"/>
                  </a:lnTo>
                  <a:lnTo>
                    <a:pt x="1109557" y="0"/>
                  </a:lnTo>
                  <a:lnTo>
                    <a:pt x="0" y="0"/>
                  </a:lnTo>
                  <a:close/>
                  <a:moveTo>
                    <a:pt x="1048597" y="2460533"/>
                  </a:moveTo>
                  <a:lnTo>
                    <a:pt x="59690" y="2460533"/>
                  </a:lnTo>
                  <a:lnTo>
                    <a:pt x="59690" y="59690"/>
                  </a:lnTo>
                  <a:lnTo>
                    <a:pt x="1048597" y="59690"/>
                  </a:lnTo>
                  <a:lnTo>
                    <a:pt x="1048597" y="2460533"/>
                  </a:lnTo>
                  <a:close/>
                </a:path>
              </a:pathLst>
            </a:custGeom>
            <a:solidFill>
              <a:srgbClr val="7030A0"/>
            </a:solidFill>
          </p:spPr>
        </p:sp>
      </p:grpSp>
      <p:grpSp>
        <p:nvGrpSpPr>
          <p:cNvPr id="44" name="Group 10">
            <a:extLst>
              <a:ext uri="{FF2B5EF4-FFF2-40B4-BE49-F238E27FC236}">
                <a16:creationId xmlns:a16="http://schemas.microsoft.com/office/drawing/2014/main" id="{928AEEE9-ED89-184A-886E-DB6EAB29675B}"/>
              </a:ext>
            </a:extLst>
          </p:cNvPr>
          <p:cNvGrpSpPr/>
          <p:nvPr/>
        </p:nvGrpSpPr>
        <p:grpSpPr>
          <a:xfrm rot="16200000">
            <a:off x="8045055" y="2306878"/>
            <a:ext cx="751631" cy="2070397"/>
            <a:chOff x="0" y="0"/>
            <a:chExt cx="1109557" cy="2521493"/>
          </a:xfrm>
        </p:grpSpPr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C7578566-C2A6-DA47-B908-0880C51C7D5F}"/>
                </a:ext>
              </a:extLst>
            </p:cNvPr>
            <p:cNvSpPr/>
            <p:nvPr/>
          </p:nvSpPr>
          <p:spPr>
            <a:xfrm>
              <a:off x="0" y="0"/>
              <a:ext cx="1109557" cy="2521493"/>
            </a:xfrm>
            <a:custGeom>
              <a:avLst/>
              <a:gdLst/>
              <a:ahLst/>
              <a:cxnLst/>
              <a:rect l="l" t="t" r="r" b="b"/>
              <a:pathLst>
                <a:path w="1109557" h="2521493">
                  <a:moveTo>
                    <a:pt x="0" y="0"/>
                  </a:moveTo>
                  <a:lnTo>
                    <a:pt x="0" y="2521493"/>
                  </a:lnTo>
                  <a:lnTo>
                    <a:pt x="1109557" y="2521493"/>
                  </a:lnTo>
                  <a:lnTo>
                    <a:pt x="1109557" y="0"/>
                  </a:lnTo>
                  <a:lnTo>
                    <a:pt x="0" y="0"/>
                  </a:lnTo>
                  <a:close/>
                  <a:moveTo>
                    <a:pt x="1048597" y="2460533"/>
                  </a:moveTo>
                  <a:lnTo>
                    <a:pt x="59690" y="2460533"/>
                  </a:lnTo>
                  <a:lnTo>
                    <a:pt x="59690" y="59690"/>
                  </a:lnTo>
                  <a:lnTo>
                    <a:pt x="1048597" y="59690"/>
                  </a:lnTo>
                  <a:lnTo>
                    <a:pt x="1048597" y="2460533"/>
                  </a:lnTo>
                  <a:close/>
                </a:path>
              </a:pathLst>
            </a:custGeom>
            <a:solidFill>
              <a:srgbClr val="7030A0"/>
            </a:solidFill>
          </p:spPr>
        </p:sp>
      </p:grpSp>
      <p:sp>
        <p:nvSpPr>
          <p:cNvPr id="60" name="TextBox 30">
            <a:extLst>
              <a:ext uri="{FF2B5EF4-FFF2-40B4-BE49-F238E27FC236}">
                <a16:creationId xmlns:a16="http://schemas.microsoft.com/office/drawing/2014/main" id="{68821CD4-C325-4C4A-A775-4E0C57DB9C93}"/>
              </a:ext>
            </a:extLst>
          </p:cNvPr>
          <p:cNvSpPr txBox="1"/>
          <p:nvPr/>
        </p:nvSpPr>
        <p:spPr>
          <a:xfrm>
            <a:off x="5299497" y="3029042"/>
            <a:ext cx="2070397" cy="19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b="1" dirty="0">
                <a:solidFill>
                  <a:srgbClr val="000000"/>
                </a:solidFill>
                <a:latin typeface="Open Sans"/>
              </a:rPr>
              <a:t>A-level:</a:t>
            </a:r>
          </a:p>
        </p:txBody>
      </p:sp>
      <p:sp>
        <p:nvSpPr>
          <p:cNvPr id="61" name="TextBox 30">
            <a:extLst>
              <a:ext uri="{FF2B5EF4-FFF2-40B4-BE49-F238E27FC236}">
                <a16:creationId xmlns:a16="http://schemas.microsoft.com/office/drawing/2014/main" id="{62AF3F6A-F324-1246-BAF3-B155C85A8958}"/>
              </a:ext>
            </a:extLst>
          </p:cNvPr>
          <p:cNvSpPr txBox="1"/>
          <p:nvPr/>
        </p:nvSpPr>
        <p:spPr>
          <a:xfrm>
            <a:off x="7532112" y="3020994"/>
            <a:ext cx="2070397" cy="19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b="1" dirty="0">
                <a:solidFill>
                  <a:srgbClr val="000000"/>
                </a:solidFill>
                <a:latin typeface="Open Sans"/>
              </a:rPr>
              <a:t>A-level:</a:t>
            </a:r>
          </a:p>
        </p:txBody>
      </p:sp>
      <p:sp>
        <p:nvSpPr>
          <p:cNvPr id="66" name="TextBox 31">
            <a:extLst>
              <a:ext uri="{FF2B5EF4-FFF2-40B4-BE49-F238E27FC236}">
                <a16:creationId xmlns:a16="http://schemas.microsoft.com/office/drawing/2014/main" id="{22D670F1-BF4E-D145-8DC9-35472913139B}"/>
              </a:ext>
            </a:extLst>
          </p:cNvPr>
          <p:cNvSpPr txBox="1"/>
          <p:nvPr/>
        </p:nvSpPr>
        <p:spPr>
          <a:xfrm>
            <a:off x="2198112" y="1759139"/>
            <a:ext cx="2070397" cy="19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b="1" dirty="0">
                <a:solidFill>
                  <a:srgbClr val="000000"/>
                </a:solidFill>
                <a:latin typeface="Open Sans"/>
              </a:rPr>
              <a:t>Degree:</a:t>
            </a:r>
          </a:p>
        </p:txBody>
      </p:sp>
      <p:grpSp>
        <p:nvGrpSpPr>
          <p:cNvPr id="41" name="Group 14">
            <a:extLst>
              <a:ext uri="{FF2B5EF4-FFF2-40B4-BE49-F238E27FC236}">
                <a16:creationId xmlns:a16="http://schemas.microsoft.com/office/drawing/2014/main" id="{620EC222-D8D7-4385-BE9B-67B4FF87DF4E}"/>
              </a:ext>
            </a:extLst>
          </p:cNvPr>
          <p:cNvGrpSpPr/>
          <p:nvPr/>
        </p:nvGrpSpPr>
        <p:grpSpPr>
          <a:xfrm rot="16200000">
            <a:off x="2746059" y="3585865"/>
            <a:ext cx="751631" cy="2070398"/>
            <a:chOff x="0" y="0"/>
            <a:chExt cx="1109557" cy="2521493"/>
          </a:xfrm>
        </p:grpSpPr>
        <p:sp>
          <p:nvSpPr>
            <p:cNvPr id="67" name="Freeform 15">
              <a:extLst>
                <a:ext uri="{FF2B5EF4-FFF2-40B4-BE49-F238E27FC236}">
                  <a16:creationId xmlns:a16="http://schemas.microsoft.com/office/drawing/2014/main" id="{FD15C163-971E-48BD-85B9-148B6C587520}"/>
                </a:ext>
              </a:extLst>
            </p:cNvPr>
            <p:cNvSpPr/>
            <p:nvPr/>
          </p:nvSpPr>
          <p:spPr>
            <a:xfrm>
              <a:off x="0" y="0"/>
              <a:ext cx="1109557" cy="2521493"/>
            </a:xfrm>
            <a:custGeom>
              <a:avLst/>
              <a:gdLst/>
              <a:ahLst/>
              <a:cxnLst/>
              <a:rect l="l" t="t" r="r" b="b"/>
              <a:pathLst>
                <a:path w="1109557" h="2521493">
                  <a:moveTo>
                    <a:pt x="0" y="0"/>
                  </a:moveTo>
                  <a:lnTo>
                    <a:pt x="0" y="2521493"/>
                  </a:lnTo>
                  <a:lnTo>
                    <a:pt x="1109557" y="2521493"/>
                  </a:lnTo>
                  <a:lnTo>
                    <a:pt x="1109557" y="0"/>
                  </a:lnTo>
                  <a:lnTo>
                    <a:pt x="0" y="0"/>
                  </a:lnTo>
                  <a:close/>
                  <a:moveTo>
                    <a:pt x="1048597" y="2460533"/>
                  </a:moveTo>
                  <a:lnTo>
                    <a:pt x="59690" y="2460533"/>
                  </a:lnTo>
                  <a:lnTo>
                    <a:pt x="59690" y="59690"/>
                  </a:lnTo>
                  <a:lnTo>
                    <a:pt x="1048597" y="59690"/>
                  </a:lnTo>
                  <a:lnTo>
                    <a:pt x="1048597" y="2460533"/>
                  </a:lnTo>
                  <a:close/>
                </a:path>
              </a:pathLst>
            </a:custGeom>
            <a:solidFill>
              <a:srgbClr val="7030A0"/>
            </a:solidFill>
          </p:spPr>
        </p:sp>
      </p:grpSp>
      <p:sp>
        <p:nvSpPr>
          <p:cNvPr id="69" name="TextBox 31">
            <a:extLst>
              <a:ext uri="{FF2B5EF4-FFF2-40B4-BE49-F238E27FC236}">
                <a16:creationId xmlns:a16="http://schemas.microsoft.com/office/drawing/2014/main" id="{77CAD52A-D441-46E8-8418-A0B0A247071E}"/>
              </a:ext>
            </a:extLst>
          </p:cNvPr>
          <p:cNvSpPr txBox="1"/>
          <p:nvPr/>
        </p:nvSpPr>
        <p:spPr>
          <a:xfrm>
            <a:off x="2198112" y="4299578"/>
            <a:ext cx="2070397" cy="19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b="1" dirty="0">
                <a:solidFill>
                  <a:srgbClr val="000000"/>
                </a:solidFill>
                <a:latin typeface="Open Sans"/>
              </a:rPr>
              <a:t>Degree:</a:t>
            </a:r>
          </a:p>
        </p:txBody>
      </p:sp>
      <p:grpSp>
        <p:nvGrpSpPr>
          <p:cNvPr id="70" name="Group 14">
            <a:extLst>
              <a:ext uri="{FF2B5EF4-FFF2-40B4-BE49-F238E27FC236}">
                <a16:creationId xmlns:a16="http://schemas.microsoft.com/office/drawing/2014/main" id="{F936AE82-3507-43C0-96FA-3DEE01019A46}"/>
              </a:ext>
            </a:extLst>
          </p:cNvPr>
          <p:cNvGrpSpPr/>
          <p:nvPr/>
        </p:nvGrpSpPr>
        <p:grpSpPr>
          <a:xfrm rot="16200000">
            <a:off x="8791259" y="1038418"/>
            <a:ext cx="751631" cy="2070398"/>
            <a:chOff x="0" y="0"/>
            <a:chExt cx="1109557" cy="2521493"/>
          </a:xfrm>
        </p:grpSpPr>
        <p:sp>
          <p:nvSpPr>
            <p:cNvPr id="71" name="Freeform 15">
              <a:extLst>
                <a:ext uri="{FF2B5EF4-FFF2-40B4-BE49-F238E27FC236}">
                  <a16:creationId xmlns:a16="http://schemas.microsoft.com/office/drawing/2014/main" id="{68928E45-A105-4A94-900F-B9AC02F48636}"/>
                </a:ext>
              </a:extLst>
            </p:cNvPr>
            <p:cNvSpPr/>
            <p:nvPr/>
          </p:nvSpPr>
          <p:spPr>
            <a:xfrm>
              <a:off x="0" y="0"/>
              <a:ext cx="1109557" cy="2521493"/>
            </a:xfrm>
            <a:custGeom>
              <a:avLst/>
              <a:gdLst/>
              <a:ahLst/>
              <a:cxnLst/>
              <a:rect l="l" t="t" r="r" b="b"/>
              <a:pathLst>
                <a:path w="1109557" h="2521493">
                  <a:moveTo>
                    <a:pt x="0" y="0"/>
                  </a:moveTo>
                  <a:lnTo>
                    <a:pt x="0" y="2521493"/>
                  </a:lnTo>
                  <a:lnTo>
                    <a:pt x="1109557" y="2521493"/>
                  </a:lnTo>
                  <a:lnTo>
                    <a:pt x="1109557" y="0"/>
                  </a:lnTo>
                  <a:lnTo>
                    <a:pt x="0" y="0"/>
                  </a:lnTo>
                  <a:close/>
                  <a:moveTo>
                    <a:pt x="1048597" y="2460533"/>
                  </a:moveTo>
                  <a:lnTo>
                    <a:pt x="59690" y="2460533"/>
                  </a:lnTo>
                  <a:lnTo>
                    <a:pt x="59690" y="59690"/>
                  </a:lnTo>
                  <a:lnTo>
                    <a:pt x="1048597" y="59690"/>
                  </a:lnTo>
                  <a:lnTo>
                    <a:pt x="1048597" y="2460533"/>
                  </a:lnTo>
                  <a:close/>
                </a:path>
              </a:pathLst>
            </a:custGeom>
            <a:solidFill>
              <a:srgbClr val="7030A0"/>
            </a:solidFill>
          </p:spPr>
        </p:sp>
      </p:grpSp>
      <p:sp>
        <p:nvSpPr>
          <p:cNvPr id="72" name="TextBox 31">
            <a:extLst>
              <a:ext uri="{FF2B5EF4-FFF2-40B4-BE49-F238E27FC236}">
                <a16:creationId xmlns:a16="http://schemas.microsoft.com/office/drawing/2014/main" id="{5A78C7E4-6347-4765-8A3E-B98EC954F2BD}"/>
              </a:ext>
            </a:extLst>
          </p:cNvPr>
          <p:cNvSpPr txBox="1"/>
          <p:nvPr/>
        </p:nvSpPr>
        <p:spPr>
          <a:xfrm>
            <a:off x="8243312" y="1752131"/>
            <a:ext cx="2070397" cy="19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b="1" dirty="0">
                <a:solidFill>
                  <a:srgbClr val="000000"/>
                </a:solidFill>
                <a:latin typeface="Open Sans"/>
              </a:rPr>
              <a:t>Degree:</a:t>
            </a:r>
          </a:p>
        </p:txBody>
      </p:sp>
      <p:grpSp>
        <p:nvGrpSpPr>
          <p:cNvPr id="73" name="Group 14">
            <a:extLst>
              <a:ext uri="{FF2B5EF4-FFF2-40B4-BE49-F238E27FC236}">
                <a16:creationId xmlns:a16="http://schemas.microsoft.com/office/drawing/2014/main" id="{0FF01E15-25A1-4518-ACFB-90441D0194B4}"/>
              </a:ext>
            </a:extLst>
          </p:cNvPr>
          <p:cNvGrpSpPr/>
          <p:nvPr/>
        </p:nvGrpSpPr>
        <p:grpSpPr>
          <a:xfrm rot="16200000">
            <a:off x="8795877" y="3586100"/>
            <a:ext cx="751631" cy="2070398"/>
            <a:chOff x="0" y="0"/>
            <a:chExt cx="1109557" cy="2521493"/>
          </a:xfrm>
        </p:grpSpPr>
        <p:sp>
          <p:nvSpPr>
            <p:cNvPr id="74" name="Freeform 15">
              <a:extLst>
                <a:ext uri="{FF2B5EF4-FFF2-40B4-BE49-F238E27FC236}">
                  <a16:creationId xmlns:a16="http://schemas.microsoft.com/office/drawing/2014/main" id="{4026490A-12D7-4BD2-8B23-E79E385C6576}"/>
                </a:ext>
              </a:extLst>
            </p:cNvPr>
            <p:cNvSpPr/>
            <p:nvPr/>
          </p:nvSpPr>
          <p:spPr>
            <a:xfrm>
              <a:off x="0" y="0"/>
              <a:ext cx="1109557" cy="2521493"/>
            </a:xfrm>
            <a:custGeom>
              <a:avLst/>
              <a:gdLst/>
              <a:ahLst/>
              <a:cxnLst/>
              <a:rect l="l" t="t" r="r" b="b"/>
              <a:pathLst>
                <a:path w="1109557" h="2521493">
                  <a:moveTo>
                    <a:pt x="0" y="0"/>
                  </a:moveTo>
                  <a:lnTo>
                    <a:pt x="0" y="2521493"/>
                  </a:lnTo>
                  <a:lnTo>
                    <a:pt x="1109557" y="2521493"/>
                  </a:lnTo>
                  <a:lnTo>
                    <a:pt x="1109557" y="0"/>
                  </a:lnTo>
                  <a:lnTo>
                    <a:pt x="0" y="0"/>
                  </a:lnTo>
                  <a:close/>
                  <a:moveTo>
                    <a:pt x="1048597" y="2460533"/>
                  </a:moveTo>
                  <a:lnTo>
                    <a:pt x="59690" y="2460533"/>
                  </a:lnTo>
                  <a:lnTo>
                    <a:pt x="59690" y="59690"/>
                  </a:lnTo>
                  <a:lnTo>
                    <a:pt x="1048597" y="59690"/>
                  </a:lnTo>
                  <a:lnTo>
                    <a:pt x="1048597" y="2460533"/>
                  </a:lnTo>
                  <a:close/>
                </a:path>
              </a:pathLst>
            </a:custGeom>
            <a:solidFill>
              <a:srgbClr val="7030A0"/>
            </a:solidFill>
          </p:spPr>
        </p:sp>
      </p:grpSp>
      <p:sp>
        <p:nvSpPr>
          <p:cNvPr id="75" name="TextBox 31">
            <a:extLst>
              <a:ext uri="{FF2B5EF4-FFF2-40B4-BE49-F238E27FC236}">
                <a16:creationId xmlns:a16="http://schemas.microsoft.com/office/drawing/2014/main" id="{320C2BCB-E881-41B6-9871-1F42A9FF9A56}"/>
              </a:ext>
            </a:extLst>
          </p:cNvPr>
          <p:cNvSpPr txBox="1"/>
          <p:nvPr/>
        </p:nvSpPr>
        <p:spPr>
          <a:xfrm>
            <a:off x="8247930" y="4299813"/>
            <a:ext cx="2070397" cy="19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b="1" dirty="0">
                <a:solidFill>
                  <a:srgbClr val="000000"/>
                </a:solidFill>
                <a:latin typeface="Open Sans"/>
              </a:rPr>
              <a:t>Degree:</a:t>
            </a:r>
          </a:p>
        </p:txBody>
      </p:sp>
      <p:pic>
        <p:nvPicPr>
          <p:cNvPr id="77" name="Picture 18">
            <a:extLst>
              <a:ext uri="{FF2B5EF4-FFF2-40B4-BE49-F238E27FC236}">
                <a16:creationId xmlns:a16="http://schemas.microsoft.com/office/drawing/2014/main" id="{BF0FAEB4-153B-458F-A20E-D692DBFBE4C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8769760">
            <a:off x="8556137" y="2412419"/>
            <a:ext cx="636320" cy="636320"/>
          </a:xfrm>
          <a:prstGeom prst="rect">
            <a:avLst/>
          </a:prstGeom>
        </p:spPr>
      </p:pic>
      <p:pic>
        <p:nvPicPr>
          <p:cNvPr id="78" name="Picture 18">
            <a:extLst>
              <a:ext uri="{FF2B5EF4-FFF2-40B4-BE49-F238E27FC236}">
                <a16:creationId xmlns:a16="http://schemas.microsoft.com/office/drawing/2014/main" id="{C3D139A2-F80D-4BF0-8514-90732025F4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8115396">
            <a:off x="3470881" y="3647937"/>
            <a:ext cx="636320" cy="636320"/>
          </a:xfrm>
          <a:prstGeom prst="rect">
            <a:avLst/>
          </a:prstGeom>
        </p:spPr>
      </p:pic>
      <p:pic>
        <p:nvPicPr>
          <p:cNvPr id="79" name="Picture 18">
            <a:extLst>
              <a:ext uri="{FF2B5EF4-FFF2-40B4-BE49-F238E27FC236}">
                <a16:creationId xmlns:a16="http://schemas.microsoft.com/office/drawing/2014/main" id="{D696BCB0-922A-4CF8-97F4-AF657C55F3F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513673">
            <a:off x="8551996" y="3656045"/>
            <a:ext cx="636320" cy="6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38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8C6B96-9C15-4A7F-ACAF-2AFACBD35B18}"/>
              </a:ext>
            </a:extLst>
          </p:cNvPr>
          <p:cNvSpPr/>
          <p:nvPr/>
        </p:nvSpPr>
        <p:spPr>
          <a:xfrm>
            <a:off x="4239658" y="3244334"/>
            <a:ext cx="3712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know what course I want to study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FC4BB4-C379-40EC-95D6-40DCD6B7B527}"/>
              </a:ext>
            </a:extLst>
          </p:cNvPr>
          <p:cNvSpPr/>
          <p:nvPr/>
        </p:nvSpPr>
        <p:spPr>
          <a:xfrm>
            <a:off x="4239658" y="3244334"/>
            <a:ext cx="3712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know what course I want to study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3F419B-C47F-3B49-A879-8DF0D7E530D5}"/>
              </a:ext>
            </a:extLst>
          </p:cNvPr>
          <p:cNvSpPr txBox="1"/>
          <p:nvPr/>
        </p:nvSpPr>
        <p:spPr>
          <a:xfrm>
            <a:off x="179293" y="439993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Plenary</a:t>
            </a:r>
            <a:endParaRPr lang="en-GB" sz="3200" b="1" dirty="0">
              <a:latin typeface="Open Sans" panose="020B060603050402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79A63C-C6C5-4C13-BA0A-1A3160B582BE}"/>
              </a:ext>
            </a:extLst>
          </p:cNvPr>
          <p:cNvSpPr txBox="1"/>
          <p:nvPr/>
        </p:nvSpPr>
        <p:spPr>
          <a:xfrm>
            <a:off x="224117" y="1214374"/>
            <a:ext cx="11743765" cy="41008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Consider this: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200" i="1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“My A-level choices can directly impact the career I will go into.”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you think this is the case?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Have your views changed since you thought about this at the start of the session?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849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1287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2357BF6-7D89-4079-8F91-FB58423D18EB}"/>
              </a:ext>
            </a:extLst>
          </p:cNvPr>
          <p:cNvSpPr txBox="1"/>
          <p:nvPr/>
        </p:nvSpPr>
        <p:spPr>
          <a:xfrm>
            <a:off x="1631576" y="3155576"/>
            <a:ext cx="8928848" cy="26111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Arial,Sans-Serif"/>
              <a:buChar char="•"/>
            </a:pPr>
            <a:r>
              <a:rPr lang="en-GB" sz="4400" dirty="0">
                <a:solidFill>
                  <a:schemeClr val="bg1"/>
                </a:solidFill>
                <a:ea typeface="+mn-lt"/>
                <a:cs typeface="+mn-lt"/>
              </a:rPr>
              <a:t>Making informed A-level choices</a:t>
            </a:r>
            <a:endParaRPr lang="en-US" sz="4400" dirty="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lnSpc>
                <a:spcPct val="200000"/>
              </a:lnSpc>
            </a:pPr>
            <a:endParaRPr lang="en-GB" sz="440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19B64F-1B22-4C81-B347-88BA40D809CF}"/>
              </a:ext>
            </a:extLst>
          </p:cNvPr>
          <p:cNvSpPr txBox="1"/>
          <p:nvPr/>
        </p:nvSpPr>
        <p:spPr>
          <a:xfrm>
            <a:off x="5368158" y="1531883"/>
            <a:ext cx="622475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6600" dirty="0">
                <a:solidFill>
                  <a:srgbClr val="FFFFFF"/>
                </a:solidFill>
                <a:latin typeface="Open Sans"/>
              </a:rPr>
              <a:t>A-level choices</a:t>
            </a:r>
            <a:endParaRPr lang="en-US" sz="6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1386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3DC7F0-F733-4AA8-B5E1-895F12DEDE81}"/>
              </a:ext>
            </a:extLst>
          </p:cNvPr>
          <p:cNvSpPr txBox="1"/>
          <p:nvPr/>
        </p:nvSpPr>
        <p:spPr>
          <a:xfrm>
            <a:off x="224116" y="424693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Open Sans" panose="020B0606030504020204"/>
              </a:rPr>
              <a:t>A-level choices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84326-79ED-4576-9696-E307568EB5AD}"/>
              </a:ext>
            </a:extLst>
          </p:cNvPr>
          <p:cNvSpPr txBox="1"/>
          <p:nvPr/>
        </p:nvSpPr>
        <p:spPr>
          <a:xfrm>
            <a:off x="224117" y="1214374"/>
            <a:ext cx="11743765" cy="3593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Consider this: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200" i="1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“My A-level choices can directly impact the career I will go into.”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do you think about this statement? Do you agree/disagree with it? Why?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Share your ideas with someone at home or that you can talk to.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207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349065D-B10B-4787-A567-16E29DFF91A6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Open Sans" panose="020B0606030504020204"/>
              </a:rPr>
              <a:t>Why study A-levels?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15071C-760C-4701-86DB-25DCBE6F2006}"/>
              </a:ext>
            </a:extLst>
          </p:cNvPr>
          <p:cNvSpPr txBox="1"/>
          <p:nvPr/>
        </p:nvSpPr>
        <p:spPr>
          <a:xfrm>
            <a:off x="224117" y="1214554"/>
            <a:ext cx="11743765" cy="3381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Important for admission to university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Widely recognised by employers around the world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Allow you to focus on a few subjects before studying at a higher level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Allow you to explore a few subjects before you make a decision on what to study or do as a career</a:t>
            </a:r>
          </a:p>
        </p:txBody>
      </p:sp>
    </p:spTree>
    <p:extLst>
      <p:ext uri="{BB962C8B-B14F-4D97-AF65-F5344CB8AC3E}">
        <p14:creationId xmlns:p14="http://schemas.microsoft.com/office/powerpoint/2010/main" val="128504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349065D-B10B-4787-A567-16E29DFF91A6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Open Sans" panose="020B0606030504020204"/>
              </a:rPr>
              <a:t>How to make good choices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15071C-760C-4701-86DB-25DCBE6F2006}"/>
              </a:ext>
            </a:extLst>
          </p:cNvPr>
          <p:cNvSpPr txBox="1"/>
          <p:nvPr/>
        </p:nvSpPr>
        <p:spPr>
          <a:xfrm>
            <a:off x="224117" y="1214554"/>
            <a:ext cx="11743765" cy="4608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There can be a lot of pressure to make good choices at A-level, but where do you start?!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It all begins with a question… Do you know which career you want to do in the future?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Click the boxes to explore the options!</a:t>
            </a:r>
          </a:p>
        </p:txBody>
      </p:sp>
      <p:sp>
        <p:nvSpPr>
          <p:cNvPr id="4" name="TextBox 3">
            <a:hlinkClick r:id="rId4" action="ppaction://hlinksldjump"/>
            <a:extLst>
              <a:ext uri="{FF2B5EF4-FFF2-40B4-BE49-F238E27FC236}">
                <a16:creationId xmlns:a16="http://schemas.microsoft.com/office/drawing/2014/main" id="{72735DFC-25D5-4029-B260-B6E01820AF34}"/>
              </a:ext>
            </a:extLst>
          </p:cNvPr>
          <p:cNvSpPr txBox="1"/>
          <p:nvPr/>
        </p:nvSpPr>
        <p:spPr>
          <a:xfrm>
            <a:off x="585535" y="3601997"/>
            <a:ext cx="3020345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</a:t>
            </a:r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know exactly 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 want to do as my future career</a:t>
            </a:r>
          </a:p>
        </p:txBody>
      </p:sp>
      <p:sp>
        <p:nvSpPr>
          <p:cNvPr id="5" name="TextBox 4">
            <a:hlinkClick r:id="rId5" action="ppaction://hlinksldjump"/>
            <a:extLst>
              <a:ext uri="{FF2B5EF4-FFF2-40B4-BE49-F238E27FC236}">
                <a16:creationId xmlns:a16="http://schemas.microsoft.com/office/drawing/2014/main" id="{B35827AF-0DDC-45B1-8F56-EBB9F0937FF6}"/>
              </a:ext>
            </a:extLst>
          </p:cNvPr>
          <p:cNvSpPr txBox="1"/>
          <p:nvPr/>
        </p:nvSpPr>
        <p:spPr>
          <a:xfrm>
            <a:off x="4504020" y="3601995"/>
            <a:ext cx="3020345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have </a:t>
            </a:r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 idea 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what I want to do as my future career</a:t>
            </a:r>
          </a:p>
        </p:txBody>
      </p:sp>
      <p:sp>
        <p:nvSpPr>
          <p:cNvPr id="6" name="TextBox 5">
            <a:hlinkClick r:id="rId6" action="ppaction://hlinksldjump"/>
            <a:extLst>
              <a:ext uri="{FF2B5EF4-FFF2-40B4-BE49-F238E27FC236}">
                <a16:creationId xmlns:a16="http://schemas.microsoft.com/office/drawing/2014/main" id="{D267E70C-8731-4563-A225-E1189B2FA0F8}"/>
              </a:ext>
            </a:extLst>
          </p:cNvPr>
          <p:cNvSpPr txBox="1"/>
          <p:nvPr/>
        </p:nvSpPr>
        <p:spPr>
          <a:xfrm>
            <a:off x="8235846" y="3601995"/>
            <a:ext cx="3020345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have </a:t>
            </a:r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idea 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 want to do as my future career</a:t>
            </a:r>
          </a:p>
        </p:txBody>
      </p:sp>
    </p:spTree>
    <p:extLst>
      <p:ext uri="{BB962C8B-B14F-4D97-AF65-F5344CB8AC3E}">
        <p14:creationId xmlns:p14="http://schemas.microsoft.com/office/powerpoint/2010/main" val="399075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349065D-B10B-4787-A567-16E29DFF91A6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Open Sans" panose="020B0606030504020204"/>
              </a:rPr>
              <a:t>I know </a:t>
            </a:r>
            <a:r>
              <a:rPr lang="en-GB" sz="3200" b="1" i="1" dirty="0">
                <a:latin typeface="Open Sans" panose="020B0606030504020204"/>
              </a:rPr>
              <a:t>exactly</a:t>
            </a:r>
            <a:r>
              <a:rPr lang="en-GB" sz="3200" b="1" dirty="0">
                <a:latin typeface="Open Sans" panose="020B0606030504020204"/>
              </a:rPr>
              <a:t> what my dream career is!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15071C-760C-4701-86DB-25DCBE6F2006}"/>
              </a:ext>
            </a:extLst>
          </p:cNvPr>
          <p:cNvSpPr txBox="1"/>
          <p:nvPr/>
        </p:nvSpPr>
        <p:spPr>
          <a:xfrm>
            <a:off x="224117" y="1214554"/>
            <a:ext cx="11743765" cy="46086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Great! You can start there, and work backwards to find out which pathway you should choose to get into the career of your dreams.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Which of the </a:t>
            </a:r>
            <a:r>
              <a:rPr lang="en-GB" sz="2200" b="1" u="sng" dirty="0" err="1">
                <a:latin typeface="Open Sans" panose="020B0606030504020204"/>
              </a:rPr>
              <a:t>Unifrog</a:t>
            </a:r>
            <a:r>
              <a:rPr lang="en-GB" sz="2200" b="1" u="sng" dirty="0">
                <a:latin typeface="Open Sans" panose="020B0606030504020204"/>
              </a:rPr>
              <a:t> tools</a:t>
            </a:r>
            <a:r>
              <a:rPr lang="en-GB" sz="2200" dirty="0">
                <a:latin typeface="Open Sans" panose="020B0606030504020204"/>
              </a:rPr>
              <a:t> are going to help you?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Identify your dream career using the </a:t>
            </a:r>
            <a:r>
              <a:rPr lang="en-GB" sz="2200" b="1" dirty="0">
                <a:latin typeface="Open Sans" panose="020B0606030504020204"/>
              </a:rPr>
              <a:t>Careers library</a:t>
            </a:r>
            <a:endParaRPr lang="en-GB" sz="2200" dirty="0">
              <a:latin typeface="Open Sans" panose="020B0606030504020204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Pay attention to the </a:t>
            </a:r>
            <a:r>
              <a:rPr lang="en-GB" sz="2200" i="1" dirty="0">
                <a:latin typeface="Open Sans" panose="020B0606030504020204"/>
              </a:rPr>
              <a:t>Entry requirements</a:t>
            </a:r>
            <a:r>
              <a:rPr lang="en-GB" sz="2200" dirty="0">
                <a:latin typeface="Open Sans" panose="020B0606030504020204"/>
              </a:rPr>
              <a:t> section, using the </a:t>
            </a:r>
            <a:r>
              <a:rPr lang="en-GB" sz="2200" b="1" dirty="0">
                <a:latin typeface="Open Sans" panose="020B0606030504020204"/>
              </a:rPr>
              <a:t>Subjects library</a:t>
            </a:r>
            <a:r>
              <a:rPr lang="en-GB" sz="2200" dirty="0">
                <a:latin typeface="Open Sans" panose="020B0606030504020204"/>
              </a:rPr>
              <a:t> to explore related university subjects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/>
              </a:rPr>
              <a:t>Explore pathways using our search tools (e.g. </a:t>
            </a:r>
            <a:r>
              <a:rPr lang="en-GB" sz="2200" b="1" dirty="0">
                <a:latin typeface="Open Sans" panose="020B0606030504020204"/>
              </a:rPr>
              <a:t>UK Universities </a:t>
            </a:r>
            <a:r>
              <a:rPr lang="en-GB" sz="2200" dirty="0">
                <a:latin typeface="Open Sans" panose="020B0606030504020204"/>
              </a:rPr>
              <a:t>and </a:t>
            </a:r>
            <a:r>
              <a:rPr lang="en-GB" sz="2200" b="1" dirty="0">
                <a:latin typeface="Open Sans" panose="020B0606030504020204"/>
              </a:rPr>
              <a:t>Apprenticeships</a:t>
            </a:r>
            <a:r>
              <a:rPr lang="en-GB" sz="2200" dirty="0">
                <a:latin typeface="Open Sans" panose="020B0606030504020204"/>
              </a:rPr>
              <a:t>)</a:t>
            </a:r>
          </a:p>
        </p:txBody>
      </p:sp>
      <p:sp>
        <p:nvSpPr>
          <p:cNvPr id="2" name="TextBox 1">
            <a:hlinkClick r:id="rId4" action="ppaction://hlinksldjump"/>
            <a:extLst>
              <a:ext uri="{FF2B5EF4-FFF2-40B4-BE49-F238E27FC236}">
                <a16:creationId xmlns:a16="http://schemas.microsoft.com/office/drawing/2014/main" id="{465DF95B-348B-43FF-8CA2-87B9ED0E312E}"/>
              </a:ext>
            </a:extLst>
          </p:cNvPr>
          <p:cNvSpPr txBox="1"/>
          <p:nvPr/>
        </p:nvSpPr>
        <p:spPr>
          <a:xfrm>
            <a:off x="10551459" y="507249"/>
            <a:ext cx="1371600" cy="43088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 back</a:t>
            </a:r>
          </a:p>
        </p:txBody>
      </p:sp>
    </p:spTree>
    <p:extLst>
      <p:ext uri="{BB962C8B-B14F-4D97-AF65-F5344CB8AC3E}">
        <p14:creationId xmlns:p14="http://schemas.microsoft.com/office/powerpoint/2010/main" val="203925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349065D-B10B-4787-A567-16E29DFF91A6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Open Sans" panose="020B0606030504020204"/>
              </a:rPr>
              <a:t>I have </a:t>
            </a:r>
            <a:r>
              <a:rPr lang="en-GB" sz="3200" b="1" i="1" dirty="0">
                <a:latin typeface="Open Sans" panose="020B0606030504020204"/>
              </a:rPr>
              <a:t>some</a:t>
            </a:r>
            <a:r>
              <a:rPr lang="en-GB" sz="3200" b="1" dirty="0">
                <a:latin typeface="Open Sans" panose="020B0606030504020204"/>
              </a:rPr>
              <a:t> </a:t>
            </a:r>
            <a:r>
              <a:rPr lang="en-GB" sz="3200" b="1" i="1" dirty="0">
                <a:latin typeface="Open Sans" panose="020B0606030504020204"/>
              </a:rPr>
              <a:t>idea</a:t>
            </a:r>
            <a:r>
              <a:rPr lang="en-GB" sz="3200" b="1" dirty="0">
                <a:latin typeface="Open Sans" panose="020B0606030504020204"/>
              </a:rPr>
              <a:t> of what I’d like to do as a career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15071C-760C-4701-86DB-25DCBE6F2006}"/>
              </a:ext>
            </a:extLst>
          </p:cNvPr>
          <p:cNvSpPr txBox="1"/>
          <p:nvPr/>
        </p:nvSpPr>
        <p:spPr>
          <a:xfrm>
            <a:off x="224117" y="1214554"/>
            <a:ext cx="11743765" cy="40918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Great! You can explore all of the options out there before making any decisions.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What are your career ideas? Which </a:t>
            </a:r>
            <a:r>
              <a:rPr lang="en-GB" sz="2200" b="1" u="sng" dirty="0" err="1">
                <a:latin typeface="Open Sans" panose="020B0606030504020204"/>
              </a:rPr>
              <a:t>Unifrog</a:t>
            </a:r>
            <a:r>
              <a:rPr lang="en-GB" sz="2200" b="1" u="sng" dirty="0">
                <a:latin typeface="Open Sans" panose="020B0606030504020204"/>
              </a:rPr>
              <a:t> tool</a:t>
            </a:r>
            <a:r>
              <a:rPr lang="en-GB" sz="2200" dirty="0">
                <a:latin typeface="Open Sans" panose="020B0606030504020204"/>
              </a:rPr>
              <a:t> could help you to decide?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Yes! The </a:t>
            </a:r>
            <a:r>
              <a:rPr lang="en-GB" sz="2200" b="1" dirty="0">
                <a:latin typeface="Open Sans" panose="020B0606030504020204"/>
              </a:rPr>
              <a:t>Careers library</a:t>
            </a:r>
            <a:r>
              <a:rPr lang="en-GB" sz="2200" dirty="0">
                <a:latin typeface="Open Sans" panose="020B0606030504020204"/>
              </a:rPr>
              <a:t>! Explore all of your career ideas here, and favourite the best ones. 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Look at the </a:t>
            </a:r>
            <a:r>
              <a:rPr lang="en-GB" sz="2200" i="1" dirty="0">
                <a:latin typeface="Open Sans" panose="020B0606030504020204"/>
              </a:rPr>
              <a:t>Entry requirements</a:t>
            </a:r>
            <a:r>
              <a:rPr lang="en-GB" sz="2200" dirty="0">
                <a:latin typeface="Open Sans" panose="020B0606030504020204"/>
              </a:rPr>
              <a:t> section to find out about different pathways into these careers and use the search tools to explore them!</a:t>
            </a:r>
          </a:p>
        </p:txBody>
      </p:sp>
      <p:sp>
        <p:nvSpPr>
          <p:cNvPr id="4" name="TextBox 3">
            <a:hlinkClick r:id="rId4" action="ppaction://hlinksldjump"/>
            <a:extLst>
              <a:ext uri="{FF2B5EF4-FFF2-40B4-BE49-F238E27FC236}">
                <a16:creationId xmlns:a16="http://schemas.microsoft.com/office/drawing/2014/main" id="{F519BBC2-8E59-4315-8D92-DC938BD3459F}"/>
              </a:ext>
            </a:extLst>
          </p:cNvPr>
          <p:cNvSpPr txBox="1"/>
          <p:nvPr/>
        </p:nvSpPr>
        <p:spPr>
          <a:xfrm>
            <a:off x="10551459" y="507249"/>
            <a:ext cx="1371600" cy="43088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 back</a:t>
            </a:r>
          </a:p>
        </p:txBody>
      </p:sp>
    </p:spTree>
    <p:extLst>
      <p:ext uri="{BB962C8B-B14F-4D97-AF65-F5344CB8AC3E}">
        <p14:creationId xmlns:p14="http://schemas.microsoft.com/office/powerpoint/2010/main" val="376900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349065D-B10B-4787-A567-16E29DFF91A6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Open Sans" panose="020B0606030504020204"/>
              </a:rPr>
              <a:t>I have </a:t>
            </a:r>
            <a:r>
              <a:rPr lang="en-GB" sz="3200" b="1" i="1" dirty="0">
                <a:latin typeface="Open Sans" panose="020B0606030504020204"/>
              </a:rPr>
              <a:t>no idea</a:t>
            </a:r>
            <a:r>
              <a:rPr lang="en-GB" sz="3200" b="1" dirty="0">
                <a:latin typeface="Open Sans" panose="020B0606030504020204"/>
              </a:rPr>
              <a:t> what I’d like to do as a career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15071C-760C-4701-86DB-25DCBE6F2006}"/>
              </a:ext>
            </a:extLst>
          </p:cNvPr>
          <p:cNvSpPr txBox="1"/>
          <p:nvPr/>
        </p:nvSpPr>
        <p:spPr>
          <a:xfrm>
            <a:off x="224117" y="1214554"/>
            <a:ext cx="11743765" cy="3593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That’s totally fine! </a:t>
            </a:r>
            <a:r>
              <a:rPr lang="en-GB" sz="2200" dirty="0" err="1">
                <a:latin typeface="Open Sans" panose="020B0606030504020204"/>
              </a:rPr>
              <a:t>Unifrog</a:t>
            </a:r>
            <a:r>
              <a:rPr lang="en-GB" sz="2200" dirty="0">
                <a:latin typeface="Open Sans" panose="020B0606030504020204"/>
              </a:rPr>
              <a:t> is there to help you.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What are your favourite subjects? Often studying some of your favourite subjects means you’re more interested and motivated, and ultimately get better grades because of that.</a:t>
            </a:r>
          </a:p>
          <a:p>
            <a:pPr>
              <a:lnSpc>
                <a:spcPct val="150000"/>
              </a:lnSpc>
            </a:pPr>
            <a:endParaRPr lang="en-GB" sz="2200" dirty="0">
              <a:latin typeface="Open Sans" panose="020B0606030504020204"/>
            </a:endParaRPr>
          </a:p>
          <a:p>
            <a:pPr>
              <a:lnSpc>
                <a:spcPct val="150000"/>
              </a:lnSpc>
            </a:pPr>
            <a:r>
              <a:rPr lang="en-GB" sz="2200" dirty="0">
                <a:latin typeface="Open Sans" panose="020B0606030504020204"/>
              </a:rPr>
              <a:t>Want to go to university? Look at the </a:t>
            </a:r>
            <a:r>
              <a:rPr lang="en-GB" sz="2200" b="1" dirty="0">
                <a:latin typeface="Open Sans" panose="020B0606030504020204"/>
              </a:rPr>
              <a:t>Subjects library</a:t>
            </a:r>
            <a:r>
              <a:rPr lang="en-GB" sz="2200" dirty="0">
                <a:latin typeface="Open Sans" panose="020B0606030504020204"/>
              </a:rPr>
              <a:t> and search for degree areas using your favourite school subjects!</a:t>
            </a:r>
          </a:p>
        </p:txBody>
      </p:sp>
      <p:sp>
        <p:nvSpPr>
          <p:cNvPr id="4" name="TextBox 3">
            <a:hlinkClick r:id="rId4" action="ppaction://hlinksldjump"/>
            <a:extLst>
              <a:ext uri="{FF2B5EF4-FFF2-40B4-BE49-F238E27FC236}">
                <a16:creationId xmlns:a16="http://schemas.microsoft.com/office/drawing/2014/main" id="{2F072A5F-3F4A-46A4-988A-5A7917A80EAE}"/>
              </a:ext>
            </a:extLst>
          </p:cNvPr>
          <p:cNvSpPr txBox="1"/>
          <p:nvPr/>
        </p:nvSpPr>
        <p:spPr>
          <a:xfrm>
            <a:off x="10551459" y="507249"/>
            <a:ext cx="1371600" cy="43088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 back</a:t>
            </a:r>
          </a:p>
        </p:txBody>
      </p:sp>
    </p:spTree>
    <p:extLst>
      <p:ext uri="{BB962C8B-B14F-4D97-AF65-F5344CB8AC3E}">
        <p14:creationId xmlns:p14="http://schemas.microsoft.com/office/powerpoint/2010/main" val="109228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349065D-B10B-4787-A567-16E29DFF91A6}"/>
              </a:ext>
            </a:extLst>
          </p:cNvPr>
          <p:cNvSpPr txBox="1"/>
          <p:nvPr/>
        </p:nvSpPr>
        <p:spPr>
          <a:xfrm>
            <a:off x="179294" y="430306"/>
            <a:ext cx="11743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Open Sans" panose="020B0606030504020204"/>
              </a:rPr>
              <a:t>Informed choices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15071C-760C-4701-86DB-25DCBE6F2006}"/>
              </a:ext>
            </a:extLst>
          </p:cNvPr>
          <p:cNvSpPr txBox="1"/>
          <p:nvPr/>
        </p:nvSpPr>
        <p:spPr>
          <a:xfrm>
            <a:off x="224117" y="1214554"/>
            <a:ext cx="11743765" cy="3085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 if some courses do not require subject-specific A-levels, some universities would prefer you to have related A-level subjects to the degree course you would like to study. The Russell Group calls this </a:t>
            </a:r>
            <a:r>
              <a:rPr lang="en-US" sz="2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Informed Choices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Understanding which subjects could support future degree courses will ensure you are able to keep your options open. </a:t>
            </a:r>
          </a:p>
        </p:txBody>
      </p:sp>
    </p:spTree>
    <p:extLst>
      <p:ext uri="{BB962C8B-B14F-4D97-AF65-F5344CB8AC3E}">
        <p14:creationId xmlns:p14="http://schemas.microsoft.com/office/powerpoint/2010/main" val="184134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3115</TotalTime>
  <Words>760</Words>
  <Application>Microsoft Macintosh PowerPoint</Application>
  <PresentationFormat>Widescreen</PresentationFormat>
  <Paragraphs>101</Paragraphs>
  <Slides>14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Arial,Sans-Serif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 slide</dc:title>
  <dc:creator>Robyn Smith</dc:creator>
  <cp:lastModifiedBy>Microsoft Office User</cp:lastModifiedBy>
  <cp:revision>138</cp:revision>
  <dcterms:created xsi:type="dcterms:W3CDTF">2018-10-19T14:26:26Z</dcterms:created>
  <dcterms:modified xsi:type="dcterms:W3CDTF">2020-05-13T09:05:08Z</dcterms:modified>
</cp:coreProperties>
</file>