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63" r:id="rId2"/>
    <p:sldId id="256" r:id="rId3"/>
    <p:sldId id="257" r:id="rId4"/>
    <p:sldId id="258" r:id="rId5"/>
    <p:sldId id="259"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9D7CA7-2EEA-05E4-230F-9F7501748F85}" v="6" dt="2020-04-30T19:23:11.303"/>
    <p1510:client id="{D0BCE8D1-FCAB-9CB4-9D56-71EBF9A345DC}" v="128" dt="2020-04-30T19:05:06.911"/>
    <p1510:client id="{DDF8F371-7364-D402-2C42-DF14CB0A4E66}" v="1" dt="2020-04-30T19:17:36.5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2" d="100"/>
          <a:sy n="62" d="100"/>
        </p:scale>
        <p:origin x="102"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antha Harper" userId="S::sha@suttcold.bham.sch.uk::22f6121f-626e-4f2b-aea9-86e558530250" providerId="AD" clId="Web-{B59D7CA7-2EEA-05E4-230F-9F7501748F85}"/>
    <pc:docChg chg="modSld sldOrd">
      <pc:chgData name="Samantha Harper" userId="S::sha@suttcold.bham.sch.uk::22f6121f-626e-4f2b-aea9-86e558530250" providerId="AD" clId="Web-{B59D7CA7-2EEA-05E4-230F-9F7501748F85}" dt="2020-04-30T19:23:11.303" v="5" actId="14100"/>
      <pc:docMkLst>
        <pc:docMk/>
      </pc:docMkLst>
      <pc:sldChg chg="modSp ord">
        <pc:chgData name="Samantha Harper" userId="S::sha@suttcold.bham.sch.uk::22f6121f-626e-4f2b-aea9-86e558530250" providerId="AD" clId="Web-{B59D7CA7-2EEA-05E4-230F-9F7501748F85}" dt="2020-04-30T19:23:11.303" v="5" actId="14100"/>
        <pc:sldMkLst>
          <pc:docMk/>
          <pc:sldMk cId="2581881806" sldId="263"/>
        </pc:sldMkLst>
        <pc:spChg chg="mod">
          <ac:chgData name="Samantha Harper" userId="S::sha@suttcold.bham.sch.uk::22f6121f-626e-4f2b-aea9-86e558530250" providerId="AD" clId="Web-{B59D7CA7-2EEA-05E4-230F-9F7501748F85}" dt="2020-04-30T19:22:57.646" v="2" actId="1076"/>
          <ac:spMkLst>
            <pc:docMk/>
            <pc:sldMk cId="2581881806" sldId="263"/>
            <ac:spMk id="2" creationId="{00000000-0000-0000-0000-000000000000}"/>
          </ac:spMkLst>
        </pc:spChg>
        <pc:spChg chg="mod ord">
          <ac:chgData name="Samantha Harper" userId="S::sha@suttcold.bham.sch.uk::22f6121f-626e-4f2b-aea9-86e558530250" providerId="AD" clId="Web-{B59D7CA7-2EEA-05E4-230F-9F7501748F85}" dt="2020-04-30T19:23:11.303" v="5" actId="14100"/>
          <ac:spMkLst>
            <pc:docMk/>
            <pc:sldMk cId="2581881806" sldId="263"/>
            <ac:spMk id="3" creationId="{00000000-0000-0000-0000-000000000000}"/>
          </ac:spMkLst>
        </pc:spChg>
        <pc:picChg chg="mod">
          <ac:chgData name="Samantha Harper" userId="S::sha@suttcold.bham.sch.uk::22f6121f-626e-4f2b-aea9-86e558530250" providerId="AD" clId="Web-{B59D7CA7-2EEA-05E4-230F-9F7501748F85}" dt="2020-04-30T19:22:54.490" v="1" actId="1076"/>
          <ac:picMkLst>
            <pc:docMk/>
            <pc:sldMk cId="2581881806" sldId="263"/>
            <ac:picMk id="4" creationId="{00000000-0000-0000-0000-000000000000}"/>
          </ac:picMkLst>
        </pc:picChg>
      </pc:sldChg>
    </pc:docChg>
  </pc:docChgLst>
  <pc:docChgLst>
    <pc:chgData name="Samantha Harper" userId="S::sha@suttcold.bham.sch.uk::22f6121f-626e-4f2b-aea9-86e558530250" providerId="AD" clId="Web-{D0BCE8D1-FCAB-9CB4-9D56-71EBF9A345DC}"/>
    <pc:docChg chg="delSld modSld">
      <pc:chgData name="Samantha Harper" userId="S::sha@suttcold.bham.sch.uk::22f6121f-626e-4f2b-aea9-86e558530250" providerId="AD" clId="Web-{D0BCE8D1-FCAB-9CB4-9D56-71EBF9A345DC}" dt="2020-04-30T19:05:06.911" v="124" actId="20577"/>
      <pc:docMkLst>
        <pc:docMk/>
      </pc:docMkLst>
      <pc:sldChg chg="addSp delSp modSp">
        <pc:chgData name="Samantha Harper" userId="S::sha@suttcold.bham.sch.uk::22f6121f-626e-4f2b-aea9-86e558530250" providerId="AD" clId="Web-{D0BCE8D1-FCAB-9CB4-9D56-71EBF9A345DC}" dt="2020-04-30T19:05:05.661" v="123" actId="20577"/>
        <pc:sldMkLst>
          <pc:docMk/>
          <pc:sldMk cId="2484683993" sldId="257"/>
        </pc:sldMkLst>
        <pc:spChg chg="mod">
          <ac:chgData name="Samantha Harper" userId="S::sha@suttcold.bham.sch.uk::22f6121f-626e-4f2b-aea9-86e558530250" providerId="AD" clId="Web-{D0BCE8D1-FCAB-9CB4-9D56-71EBF9A345DC}" dt="2020-04-30T19:05:05.661" v="123" actId="20577"/>
          <ac:spMkLst>
            <pc:docMk/>
            <pc:sldMk cId="2484683993" sldId="257"/>
            <ac:spMk id="3" creationId="{1E88FAAB-601F-4163-8373-AEC555D1311F}"/>
          </ac:spMkLst>
        </pc:spChg>
        <pc:spChg chg="add mod">
          <ac:chgData name="Samantha Harper" userId="S::sha@suttcold.bham.sch.uk::22f6121f-626e-4f2b-aea9-86e558530250" providerId="AD" clId="Web-{D0BCE8D1-FCAB-9CB4-9D56-71EBF9A345DC}" dt="2020-04-30T19:04:48.395" v="103" actId="20577"/>
          <ac:spMkLst>
            <pc:docMk/>
            <pc:sldMk cId="2484683993" sldId="257"/>
            <ac:spMk id="4" creationId="{3E8E6E60-FF89-420F-949D-71306A610FB2}"/>
          </ac:spMkLst>
        </pc:spChg>
        <pc:picChg chg="del">
          <ac:chgData name="Samantha Harper" userId="S::sha@suttcold.bham.sch.uk::22f6121f-626e-4f2b-aea9-86e558530250" providerId="AD" clId="Web-{D0BCE8D1-FCAB-9CB4-9D56-71EBF9A345DC}" dt="2020-04-30T19:03:29.721" v="3"/>
          <ac:picMkLst>
            <pc:docMk/>
            <pc:sldMk cId="2484683993" sldId="257"/>
            <ac:picMk id="38" creationId="{38251E95-8364-4CCE-A742-C5FF5A6BE41F}"/>
          </ac:picMkLst>
        </pc:picChg>
      </pc:sldChg>
      <pc:sldChg chg="modSp del">
        <pc:chgData name="Samantha Harper" userId="S::sha@suttcold.bham.sch.uk::22f6121f-626e-4f2b-aea9-86e558530250" providerId="AD" clId="Web-{D0BCE8D1-FCAB-9CB4-9D56-71EBF9A345DC}" dt="2020-04-30T19:04:56.723" v="117"/>
        <pc:sldMkLst>
          <pc:docMk/>
          <pc:sldMk cId="2408765276" sldId="263"/>
        </pc:sldMkLst>
        <pc:spChg chg="mod">
          <ac:chgData name="Samantha Harper" userId="S::sha@suttcold.bham.sch.uk::22f6121f-626e-4f2b-aea9-86e558530250" providerId="AD" clId="Web-{D0BCE8D1-FCAB-9CB4-9D56-71EBF9A345DC}" dt="2020-04-30T19:03:25.080" v="0" actId="20577"/>
          <ac:spMkLst>
            <pc:docMk/>
            <pc:sldMk cId="2408765276" sldId="263"/>
            <ac:spMk id="3" creationId="{53A304C2-7FEB-483D-873D-8BA4859608DD}"/>
          </ac:spMkLst>
        </pc:spChg>
      </pc:sldChg>
    </pc:docChg>
  </pc:docChgLst>
  <pc:docChgLst>
    <pc:chgData clId="Web-{DDF8F371-7364-D402-2C42-DF14CB0A4E66}"/>
    <pc:docChg chg="addSld">
      <pc:chgData name="" userId="" providerId="" clId="Web-{DDF8F371-7364-D402-2C42-DF14CB0A4E66}" dt="2020-04-30T19:17:36.595" v="0"/>
      <pc:docMkLst>
        <pc:docMk/>
      </pc:docMkLst>
      <pc:sldChg chg="add">
        <pc:chgData name="" userId="" providerId="" clId="Web-{DDF8F371-7364-D402-2C42-DF14CB0A4E66}" dt="2020-04-30T19:17:36.595" v="0"/>
        <pc:sldMkLst>
          <pc:docMk/>
          <pc:sldMk cId="2581881806" sldId="26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1D9A29-05F3-4ED8-AFFD-CFB3B8B028D7}" type="datetimeFigureOut">
              <a:rPr lang="en-US"/>
              <a:t>4/30/2020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2E2DBF-1EEB-41E3-90F0-C8587A3AC536}" type="slidenum">
              <a:rPr lang="en-US"/>
              <a:t>‹#›</a:t>
            </a:fld>
            <a:endParaRPr lang="en-US"/>
          </a:p>
        </p:txBody>
      </p:sp>
    </p:spTree>
    <p:extLst>
      <p:ext uri="{BB962C8B-B14F-4D97-AF65-F5344CB8AC3E}">
        <p14:creationId xmlns:p14="http://schemas.microsoft.com/office/powerpoint/2010/main" val="3262551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C87108F-D240-4662-9862-316C2E5BD5AB}" type="slidenum">
              <a:rPr lang="en-GB" smtClean="0"/>
              <a:t>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4/30/2020</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55BA285-9698-1B45-8319-D90A8C63F150}" type="datetimeFigureOut">
              <a:rPr lang="en-US" dirty="0"/>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4/30/2020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4/30/2020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4/30/2020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4/30/2020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CFCDFD-B4CF-A241-8D71-E814B10BEAF4}" type="datetimeFigureOut">
              <a:rPr lang="en-US" dirty="0"/>
              <a:t>4/30/2020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4/30/2020</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4/30/2020</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5248" y="76088"/>
            <a:ext cx="10083709" cy="6050890"/>
          </a:xfrm>
          <a:prstGeom prst="rect">
            <a:avLst/>
          </a:prstGeom>
        </p:spPr>
      </p:pic>
      <p:sp>
        <p:nvSpPr>
          <p:cNvPr id="2" name="Rectangle 1"/>
          <p:cNvSpPr/>
          <p:nvPr/>
        </p:nvSpPr>
        <p:spPr>
          <a:xfrm>
            <a:off x="7171659" y="3003330"/>
            <a:ext cx="3265714" cy="10580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ubtitle 2"/>
          <p:cNvSpPr>
            <a:spLocks noGrp="1"/>
          </p:cNvSpPr>
          <p:nvPr>
            <p:ph type="subTitle" idx="1"/>
          </p:nvPr>
        </p:nvSpPr>
        <p:spPr>
          <a:xfrm>
            <a:off x="5847929" y="4760633"/>
            <a:ext cx="6119304" cy="1539914"/>
          </a:xfrm>
        </p:spPr>
        <p:txBody>
          <a:bodyPr>
            <a:normAutofit lnSpcReduction="10000"/>
          </a:bodyPr>
          <a:lstStyle/>
          <a:p>
            <a:r>
              <a:rPr lang="en-GB" sz="4000" b="1" dirty="0"/>
              <a:t>Try something new, mindfully</a:t>
            </a:r>
          </a:p>
        </p:txBody>
      </p:sp>
    </p:spTree>
    <p:extLst>
      <p:ext uri="{BB962C8B-B14F-4D97-AF65-F5344CB8AC3E}">
        <p14:creationId xmlns:p14="http://schemas.microsoft.com/office/powerpoint/2010/main" val="2581881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9A44E-A6FA-487F-B5CB-EA25DF220BDC}"/>
              </a:ext>
            </a:extLst>
          </p:cNvPr>
          <p:cNvSpPr>
            <a:spLocks noGrp="1"/>
          </p:cNvSpPr>
          <p:nvPr>
            <p:ph type="ctrTitle"/>
          </p:nvPr>
        </p:nvSpPr>
        <p:spPr/>
        <p:txBody>
          <a:bodyPr>
            <a:normAutofit fontScale="90000"/>
          </a:bodyPr>
          <a:lstStyle/>
          <a:p>
            <a:br>
              <a:rPr lang="en-GB" dirty="0"/>
            </a:br>
            <a:r>
              <a:rPr lang="en-GB" i="1" dirty="0"/>
              <a:t>Relax – Breathe Easy</a:t>
            </a:r>
            <a:br>
              <a:rPr lang="en-GB" i="1" dirty="0"/>
            </a:br>
            <a:br>
              <a:rPr lang="en-GB" dirty="0"/>
            </a:br>
            <a:r>
              <a:rPr lang="en-GB" dirty="0"/>
              <a:t>Breathing Techniques</a:t>
            </a:r>
          </a:p>
        </p:txBody>
      </p:sp>
      <p:sp>
        <p:nvSpPr>
          <p:cNvPr id="3" name="Subtitle 2">
            <a:extLst>
              <a:ext uri="{FF2B5EF4-FFF2-40B4-BE49-F238E27FC236}">
                <a16:creationId xmlns:a16="http://schemas.microsoft.com/office/drawing/2014/main" id="{FEA6C883-1017-47FA-9E36-1F93C3A99388}"/>
              </a:ext>
            </a:extLst>
          </p:cNvPr>
          <p:cNvSpPr>
            <a:spLocks noGrp="1"/>
          </p:cNvSpPr>
          <p:nvPr>
            <p:ph type="subTitle" idx="1"/>
          </p:nvPr>
        </p:nvSpPr>
        <p:spPr/>
        <p:txBody>
          <a:bodyPr/>
          <a:lstStyle/>
          <a:p>
            <a:r>
              <a:rPr lang="en-GB" dirty="0"/>
              <a:t> </a:t>
            </a:r>
          </a:p>
        </p:txBody>
      </p:sp>
    </p:spTree>
    <p:extLst>
      <p:ext uri="{BB962C8B-B14F-4D97-AF65-F5344CB8AC3E}">
        <p14:creationId xmlns:p14="http://schemas.microsoft.com/office/powerpoint/2010/main" val="3766433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34" name="Rectangle 9">
            <a:extLst>
              <a:ext uri="{FF2B5EF4-FFF2-40B4-BE49-F238E27FC236}">
                <a16:creationId xmlns:a16="http://schemas.microsoft.com/office/drawing/2014/main" id="{B22515BF-268C-4948-8FF3-8615856B20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35" name="Picture 11">
            <a:extLst>
              <a:ext uri="{FF2B5EF4-FFF2-40B4-BE49-F238E27FC236}">
                <a16:creationId xmlns:a16="http://schemas.microsoft.com/office/drawing/2014/main" id="{DFE61F31-0530-46F4-B08D-3B418E749BC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12192000" cy="742950"/>
          </a:xfrm>
          <a:prstGeom prst="rect">
            <a:avLst/>
          </a:prstGeom>
        </p:spPr>
      </p:pic>
      <p:cxnSp>
        <p:nvCxnSpPr>
          <p:cNvPr id="36" name="Straight Connector 13">
            <a:extLst>
              <a:ext uri="{FF2B5EF4-FFF2-40B4-BE49-F238E27FC236}">
                <a16:creationId xmlns:a16="http://schemas.microsoft.com/office/drawing/2014/main" id="{F24A66FE-6096-4908-8E2D-A0366AF81A8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37" name="Straight Connector 15">
            <a:extLst>
              <a:ext uri="{FF2B5EF4-FFF2-40B4-BE49-F238E27FC236}">
                <a16:creationId xmlns:a16="http://schemas.microsoft.com/office/drawing/2014/main" id="{EA410EE9-7A22-4FA0-895C-19437C6A7C5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p:nvSpPr>
          <p:cNvPr id="39" name="Rectangle 17">
            <a:extLst>
              <a:ext uri="{FF2B5EF4-FFF2-40B4-BE49-F238E27FC236}">
                <a16:creationId xmlns:a16="http://schemas.microsoft.com/office/drawing/2014/main" id="{251FB098-5D50-4D65-9544-3A553D3D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30686" y="4905349"/>
            <a:ext cx="5610646" cy="1450464"/>
          </a:xfrm>
          <a:prstGeom prst="rect">
            <a:avLst/>
          </a:prstGeom>
          <a:solidFill>
            <a:srgbClr val="000001">
              <a:alpha val="75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Connector 19">
            <a:extLst>
              <a:ext uri="{FF2B5EF4-FFF2-40B4-BE49-F238E27FC236}">
                <a16:creationId xmlns:a16="http://schemas.microsoft.com/office/drawing/2014/main" id="{9FB0CDA3-CC7E-41B1-B9FA-614ABBE57F2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88817" y="5061521"/>
            <a:ext cx="0" cy="113440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p:nvSpPr>
          <p:cNvPr id="3" name="TextBox 2">
            <a:extLst>
              <a:ext uri="{FF2B5EF4-FFF2-40B4-BE49-F238E27FC236}">
                <a16:creationId xmlns:a16="http://schemas.microsoft.com/office/drawing/2014/main" id="{1E88FAAB-601F-4163-8373-AEC555D1311F}"/>
              </a:ext>
            </a:extLst>
          </p:cNvPr>
          <p:cNvSpPr txBox="1"/>
          <p:nvPr/>
        </p:nvSpPr>
        <p:spPr>
          <a:xfrm>
            <a:off x="1590261" y="238539"/>
            <a:ext cx="10402955" cy="646331"/>
          </a:xfrm>
          <a:prstGeom prst="rect">
            <a:avLst/>
          </a:prstGeom>
          <a:noFill/>
        </p:spPr>
        <p:txBody>
          <a:bodyPr wrap="square" rtlCol="0" anchor="t">
            <a:spAutoFit/>
          </a:bodyPr>
          <a:lstStyle/>
          <a:p>
            <a:r>
              <a:rPr lang="en-GB" sz="3600" dirty="0"/>
              <a:t>The importance of breathing</a:t>
            </a:r>
          </a:p>
        </p:txBody>
      </p:sp>
      <p:sp>
        <p:nvSpPr>
          <p:cNvPr id="4" name="Content Placeholder 3">
            <a:extLst>
              <a:ext uri="{FF2B5EF4-FFF2-40B4-BE49-F238E27FC236}">
                <a16:creationId xmlns:a16="http://schemas.microsoft.com/office/drawing/2014/main" id="{3E8E6E60-FF89-420F-949D-71306A610FB2}"/>
              </a:ext>
            </a:extLst>
          </p:cNvPr>
          <p:cNvSpPr>
            <a:spLocks noGrp="1"/>
          </p:cNvSpPr>
          <p:nvPr>
            <p:ph idx="1"/>
          </p:nvPr>
        </p:nvSpPr>
        <p:spPr/>
        <p:txBody>
          <a:bodyPr/>
          <a:lstStyle/>
          <a:p>
            <a:pPr marL="342900" indent="-342900">
              <a:lnSpc>
                <a:spcPct val="100000"/>
              </a:lnSpc>
              <a:spcBef>
                <a:spcPts val="0"/>
              </a:spcBef>
              <a:buFont typeface="Wingdings" panose="020B0604020202020204" pitchFamily="34" charset="0"/>
              <a:buChar char="Ø"/>
            </a:pPr>
            <a:r>
              <a:rPr lang="en-GB" dirty="0">
                <a:ea typeface="+mn-lt"/>
                <a:cs typeface="+mn-lt"/>
              </a:rPr>
              <a:t>The NHS website promotes breathing techniques for a healthy lifestyle.</a:t>
            </a:r>
            <a:endParaRPr lang="en-US" dirty="0">
              <a:ea typeface="+mn-lt"/>
              <a:cs typeface="+mn-lt"/>
            </a:endParaRPr>
          </a:p>
          <a:p>
            <a:pPr marL="342900" indent="-342900">
              <a:lnSpc>
                <a:spcPct val="100000"/>
              </a:lnSpc>
              <a:spcBef>
                <a:spcPts val="0"/>
              </a:spcBef>
              <a:buFont typeface="Wingdings" panose="020B0604020202020204" pitchFamily="34" charset="0"/>
              <a:buChar char="Ø"/>
            </a:pPr>
            <a:r>
              <a:rPr lang="en-GB" dirty="0">
                <a:ea typeface="+mn-lt"/>
                <a:cs typeface="+mn-lt"/>
              </a:rPr>
              <a:t>It has a positive impact on many biological processes.</a:t>
            </a:r>
            <a:endParaRPr lang="en-US" dirty="0">
              <a:ea typeface="+mn-lt"/>
              <a:cs typeface="+mn-lt"/>
            </a:endParaRPr>
          </a:p>
          <a:p>
            <a:pPr marL="342900" indent="-342900">
              <a:lnSpc>
                <a:spcPct val="100000"/>
              </a:lnSpc>
              <a:spcBef>
                <a:spcPts val="0"/>
              </a:spcBef>
              <a:buFont typeface="Wingdings" panose="020B0604020202020204" pitchFamily="34" charset="0"/>
              <a:buChar char="Ø"/>
            </a:pPr>
            <a:r>
              <a:rPr lang="en-GB" dirty="0">
                <a:ea typeface="+mn-lt"/>
                <a:cs typeface="+mn-lt"/>
              </a:rPr>
              <a:t>The following slides have the instructions for 4 breathing techniques to try.</a:t>
            </a:r>
            <a:endParaRPr lang="en-US" dirty="0">
              <a:ea typeface="+mn-lt"/>
              <a:cs typeface="+mn-lt"/>
            </a:endParaRPr>
          </a:p>
          <a:p>
            <a:pPr marL="342900" indent="-342900">
              <a:lnSpc>
                <a:spcPct val="100000"/>
              </a:lnSpc>
              <a:spcBef>
                <a:spcPts val="0"/>
              </a:spcBef>
              <a:buFont typeface="Wingdings" panose="020B0604020202020204" pitchFamily="34" charset="0"/>
              <a:buChar char="Ø"/>
            </a:pPr>
            <a:r>
              <a:rPr lang="en-GB" dirty="0">
                <a:ea typeface="+mn-lt"/>
                <a:cs typeface="+mn-lt"/>
              </a:rPr>
              <a:t>All techniques require you to relax, sit still and place arms on your chairs/tables.</a:t>
            </a:r>
            <a:endParaRPr lang="en-US">
              <a:ea typeface="+mn-lt"/>
              <a:cs typeface="+mn-lt"/>
            </a:endParaRPr>
          </a:p>
        </p:txBody>
      </p:sp>
    </p:spTree>
    <p:extLst>
      <p:ext uri="{BB962C8B-B14F-4D97-AF65-F5344CB8AC3E}">
        <p14:creationId xmlns:p14="http://schemas.microsoft.com/office/powerpoint/2010/main" val="2484683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C2548-7759-4EBB-92F9-B2911EB911E3}"/>
              </a:ext>
            </a:extLst>
          </p:cNvPr>
          <p:cNvSpPr>
            <a:spLocks noGrp="1"/>
          </p:cNvSpPr>
          <p:nvPr>
            <p:ph idx="1"/>
          </p:nvPr>
        </p:nvSpPr>
        <p:spPr>
          <a:xfrm>
            <a:off x="1534696" y="145774"/>
            <a:ext cx="10657304" cy="5844209"/>
          </a:xfrm>
        </p:spPr>
        <p:txBody>
          <a:bodyPr>
            <a:normAutofit/>
          </a:bodyPr>
          <a:lstStyle/>
          <a:p>
            <a:pPr marL="0" indent="0">
              <a:buNone/>
            </a:pPr>
            <a:r>
              <a:rPr lang="en-GB" b="1" u="sng" dirty="0"/>
              <a:t>Breathing Exercise 1 – from the NHS website</a:t>
            </a:r>
          </a:p>
          <a:p>
            <a:pPr marL="0" indent="0">
              <a:buNone/>
            </a:pPr>
            <a:endParaRPr lang="en-GB" b="1" u="sng" dirty="0"/>
          </a:p>
          <a:p>
            <a:pPr marL="0" indent="0">
              <a:buNone/>
            </a:pPr>
            <a:r>
              <a:rPr lang="en-GB" b="1" u="sng" dirty="0"/>
              <a:t>This calming breathing technique for stress, anxiety and panic takes just a few minutes and can be done anywhere.</a:t>
            </a:r>
            <a:endParaRPr lang="en-GB" u="sng" dirty="0"/>
          </a:p>
          <a:p>
            <a:r>
              <a:rPr lang="en-GB" b="1" dirty="0"/>
              <a:t>You will get the most benefit if you do it regularly, as part of your daily routine.</a:t>
            </a:r>
          </a:p>
          <a:p>
            <a:r>
              <a:rPr lang="en-GB" b="1" dirty="0"/>
              <a:t>You can do it standing up, sitting in a chair that supports your back, or lying on a bed or yoga mat on the floor.</a:t>
            </a:r>
          </a:p>
          <a:p>
            <a:r>
              <a:rPr lang="en-GB" b="1" dirty="0"/>
              <a:t>Make yourself as comfortable as you can. If you can, loosen any clothes that restrict your breathing.</a:t>
            </a:r>
          </a:p>
          <a:p>
            <a:r>
              <a:rPr lang="en-GB" b="1" dirty="0"/>
              <a:t>If you're sitting, place your arms on the chair arms.</a:t>
            </a:r>
          </a:p>
          <a:p>
            <a:r>
              <a:rPr lang="en-GB" b="1" dirty="0"/>
              <a:t>If you're sitting or standing, place both feet flat on the ground. Whatever position you're in, place your feet roughly hip-width apart.</a:t>
            </a:r>
          </a:p>
          <a:p>
            <a:endParaRPr lang="en-GB" dirty="0"/>
          </a:p>
        </p:txBody>
      </p:sp>
    </p:spTree>
    <p:extLst>
      <p:ext uri="{BB962C8B-B14F-4D97-AF65-F5344CB8AC3E}">
        <p14:creationId xmlns:p14="http://schemas.microsoft.com/office/powerpoint/2010/main" val="3297513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290A8F8-F6B5-42A6-B687-7FF46A05E93D}"/>
              </a:ext>
            </a:extLst>
          </p:cNvPr>
          <p:cNvSpPr>
            <a:spLocks noGrp="1"/>
          </p:cNvSpPr>
          <p:nvPr>
            <p:ph idx="1"/>
          </p:nvPr>
        </p:nvSpPr>
        <p:spPr>
          <a:xfrm>
            <a:off x="1534696" y="477078"/>
            <a:ext cx="9520158" cy="4989267"/>
          </a:xfrm>
        </p:spPr>
        <p:txBody>
          <a:bodyPr>
            <a:normAutofit/>
          </a:bodyPr>
          <a:lstStyle/>
          <a:p>
            <a:r>
              <a:rPr lang="en-GB" b="1" dirty="0"/>
              <a:t>Let your breath flow as deep down into your belly as is comfortable, without forcing it.</a:t>
            </a:r>
          </a:p>
          <a:p>
            <a:r>
              <a:rPr lang="en-GB" b="1" dirty="0"/>
              <a:t>Try breathing in through your nose and out through your mouth.</a:t>
            </a:r>
          </a:p>
          <a:p>
            <a:r>
              <a:rPr lang="en-GB" b="1" dirty="0"/>
              <a:t>Breathe in gently and regularly. Some people find it helpful to count steadily from 1 to 5. You may not be able to reach 5 at first.</a:t>
            </a:r>
          </a:p>
          <a:p>
            <a:r>
              <a:rPr lang="en-GB" b="1" dirty="0"/>
              <a:t>Then, without pausing or holding your breath, let it flow out gently, counting from 1 to 5 again, if you find this helpful.</a:t>
            </a:r>
          </a:p>
          <a:p>
            <a:r>
              <a:rPr lang="en-GB" b="1" dirty="0"/>
              <a:t>Keep doing this for 3 to 5 minutes.</a:t>
            </a:r>
          </a:p>
          <a:p>
            <a:endParaRPr lang="en-GB" dirty="0"/>
          </a:p>
        </p:txBody>
      </p:sp>
    </p:spTree>
    <p:extLst>
      <p:ext uri="{BB962C8B-B14F-4D97-AF65-F5344CB8AC3E}">
        <p14:creationId xmlns:p14="http://schemas.microsoft.com/office/powerpoint/2010/main" val="4119758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3B34D0-CB6C-43DD-AFC6-0F652838448D}"/>
              </a:ext>
            </a:extLst>
          </p:cNvPr>
          <p:cNvSpPr>
            <a:spLocks noGrp="1"/>
          </p:cNvSpPr>
          <p:nvPr>
            <p:ph idx="1"/>
          </p:nvPr>
        </p:nvSpPr>
        <p:spPr>
          <a:xfrm>
            <a:off x="1534696" y="145774"/>
            <a:ext cx="9520158" cy="5320571"/>
          </a:xfrm>
        </p:spPr>
        <p:txBody>
          <a:bodyPr>
            <a:normAutofit lnSpcReduction="10000"/>
          </a:bodyPr>
          <a:lstStyle/>
          <a:p>
            <a:r>
              <a:rPr lang="en-GB" b="1" u="sng" dirty="0"/>
              <a:t>Breathing Exercise 2</a:t>
            </a:r>
            <a:r>
              <a:rPr lang="en-GB" b="1" dirty="0"/>
              <a:t>: </a:t>
            </a:r>
          </a:p>
          <a:p>
            <a:r>
              <a:rPr lang="en-GB" b="1" dirty="0"/>
              <a:t>The Stimulating Breath (also called the Bellows Breath)</a:t>
            </a:r>
          </a:p>
          <a:p>
            <a:r>
              <a:rPr lang="en-GB" dirty="0"/>
              <a:t>The Stimulating Breath is adapted from yogic breathing techniques. Its aim is to raise vital energy and increase alertness.</a:t>
            </a:r>
          </a:p>
          <a:p>
            <a:r>
              <a:rPr lang="en-GB" dirty="0"/>
              <a:t>Inhale and exhale rapidly through your nose, keeping your mouth closed but relaxed. Your breaths in and out should be equal in duration, but as short as possible. This is a noisy breathing exercise.</a:t>
            </a:r>
          </a:p>
          <a:p>
            <a:r>
              <a:rPr lang="en-GB" dirty="0"/>
              <a:t>Try for three in-and-out breath cycles per second. This produces a quick movement of the diaphragm, suggesting a bellows. Breathe normally after each cycle.</a:t>
            </a:r>
          </a:p>
          <a:p>
            <a:r>
              <a:rPr lang="en-GB" dirty="0"/>
              <a:t>Do not do for more than 15 seconds on your first try. Each time you try the Stimulating Breath, you can increase your time by five seconds or so, until you reach a full minute.</a:t>
            </a:r>
          </a:p>
          <a:p>
            <a:endParaRPr lang="en-GB" dirty="0"/>
          </a:p>
        </p:txBody>
      </p:sp>
    </p:spTree>
    <p:extLst>
      <p:ext uri="{BB962C8B-B14F-4D97-AF65-F5344CB8AC3E}">
        <p14:creationId xmlns:p14="http://schemas.microsoft.com/office/powerpoint/2010/main" val="3235369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D9BD0B-5F94-46E6-AEE6-A87A53C7CE08}"/>
              </a:ext>
            </a:extLst>
          </p:cNvPr>
          <p:cNvSpPr>
            <a:spLocks noGrp="1"/>
          </p:cNvSpPr>
          <p:nvPr>
            <p:ph idx="1"/>
          </p:nvPr>
        </p:nvSpPr>
        <p:spPr>
          <a:xfrm>
            <a:off x="1494939" y="0"/>
            <a:ext cx="10538034" cy="6122505"/>
          </a:xfrm>
        </p:spPr>
        <p:txBody>
          <a:bodyPr>
            <a:normAutofit fontScale="92500" lnSpcReduction="10000"/>
          </a:bodyPr>
          <a:lstStyle/>
          <a:p>
            <a:r>
              <a:rPr lang="en-GB" b="1" u="sng" dirty="0"/>
              <a:t>Breathing Exercise 3      </a:t>
            </a:r>
            <a:r>
              <a:rPr lang="en-GB" b="1" dirty="0"/>
              <a:t>The 4-7-8 (or Relaxing Breath) Exercise</a:t>
            </a:r>
          </a:p>
          <a:p>
            <a:r>
              <a:rPr lang="en-GB" dirty="0"/>
              <a:t>Place the tip of your tongue against the ridge of tissue just behind your upper front teeth, and keep it there through the entire exercise. You will be exhaling through your mouth around your tongue; try pursing your lips slightly if this seems awkward.</a:t>
            </a:r>
          </a:p>
          <a:p>
            <a:r>
              <a:rPr lang="en-GB" dirty="0"/>
              <a:t>Exhale completely through your mouth, making a whoosh sound.</a:t>
            </a:r>
          </a:p>
          <a:p>
            <a:r>
              <a:rPr lang="en-GB" dirty="0"/>
              <a:t>Close your mouth and inhale quietly through your nose to a mental count of </a:t>
            </a:r>
            <a:r>
              <a:rPr lang="en-GB" b="1" dirty="0"/>
              <a:t>four</a:t>
            </a:r>
            <a:r>
              <a:rPr lang="en-GB" dirty="0"/>
              <a:t>.</a:t>
            </a:r>
          </a:p>
          <a:p>
            <a:r>
              <a:rPr lang="en-GB" dirty="0"/>
              <a:t>Hold your breath for a count of </a:t>
            </a:r>
            <a:r>
              <a:rPr lang="en-GB" b="1" dirty="0"/>
              <a:t>seven</a:t>
            </a:r>
            <a:r>
              <a:rPr lang="en-GB" dirty="0"/>
              <a:t>.</a:t>
            </a:r>
          </a:p>
          <a:p>
            <a:r>
              <a:rPr lang="en-GB" dirty="0"/>
              <a:t>Exhale completely through your mouth, making a whoosh sound to a count of </a:t>
            </a:r>
            <a:r>
              <a:rPr lang="en-GB" b="1" dirty="0"/>
              <a:t>eight</a:t>
            </a:r>
            <a:r>
              <a:rPr lang="en-GB" dirty="0"/>
              <a:t>.</a:t>
            </a:r>
          </a:p>
          <a:p>
            <a:r>
              <a:rPr lang="en-GB" dirty="0"/>
              <a:t>This is one breath. Now inhale again and repeat the cycle three more times for a total of four breaths.</a:t>
            </a:r>
          </a:p>
          <a:p>
            <a:r>
              <a:rPr lang="en-GB" dirty="0"/>
              <a:t>Note that with this breathing technique, you always inhale quietly through your nose and exhale audibly through your mouth. The tip of your tongue stays in position the whole time. Exhalation takes twice as long as inhalation. The absolute time you spend on each phase is not important; the ratio of 4:7:8 is important. If you have trouble holding your breath, speed the exercise up but keep to the ratio of 4:7:8 for the three phases. With practice you can slow it all down and get used to inhaling and exhaling more and more deeply.</a:t>
            </a:r>
          </a:p>
          <a:p>
            <a:endParaRPr lang="en-GB" dirty="0"/>
          </a:p>
        </p:txBody>
      </p:sp>
    </p:spTree>
    <p:extLst>
      <p:ext uri="{BB962C8B-B14F-4D97-AF65-F5344CB8AC3E}">
        <p14:creationId xmlns:p14="http://schemas.microsoft.com/office/powerpoint/2010/main" val="133252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75BD68-45FA-4B1F-9EF5-F41231FD5247}"/>
              </a:ext>
            </a:extLst>
          </p:cNvPr>
          <p:cNvSpPr>
            <a:spLocks noGrp="1"/>
          </p:cNvSpPr>
          <p:nvPr>
            <p:ph idx="1"/>
          </p:nvPr>
        </p:nvSpPr>
        <p:spPr>
          <a:xfrm>
            <a:off x="1534696" y="185530"/>
            <a:ext cx="9520158" cy="5618922"/>
          </a:xfrm>
        </p:spPr>
        <p:txBody>
          <a:bodyPr>
            <a:normAutofit fontScale="92500"/>
          </a:bodyPr>
          <a:lstStyle/>
          <a:p>
            <a:r>
              <a:rPr lang="en-GB" b="1" u="sng" dirty="0"/>
              <a:t>Breathing Exercise 4</a:t>
            </a:r>
            <a:r>
              <a:rPr lang="en-GB" b="1" dirty="0"/>
              <a:t>:</a:t>
            </a:r>
            <a:br>
              <a:rPr lang="en-GB" b="1" dirty="0"/>
            </a:br>
            <a:endParaRPr lang="en-GB" b="1" dirty="0"/>
          </a:p>
          <a:p>
            <a:r>
              <a:rPr lang="en-GB" b="1" dirty="0"/>
              <a:t>Breath Counting </a:t>
            </a:r>
          </a:p>
          <a:p>
            <a:r>
              <a:rPr lang="en-GB" dirty="0"/>
              <a:t>Sit in a comfortable position with the spine straight and head inclined slightly forward. Gently close your eyes and take a few deep breaths. Then let the breath come naturally without trying to influence it. Ideally it will be quiet and slow, but depth and rhythm may vary.</a:t>
            </a:r>
          </a:p>
          <a:p>
            <a:r>
              <a:rPr lang="en-GB" dirty="0"/>
              <a:t>To begin the exercise, count “one” to yourself as you exhale.</a:t>
            </a:r>
          </a:p>
          <a:p>
            <a:r>
              <a:rPr lang="en-GB" dirty="0"/>
              <a:t>The next time you exhale, count “two,” and so on up to “five.”</a:t>
            </a:r>
          </a:p>
          <a:p>
            <a:r>
              <a:rPr lang="en-GB" dirty="0"/>
              <a:t>Then begin a new cycle, counting “one” on the next exhalation.</a:t>
            </a:r>
          </a:p>
          <a:p>
            <a:r>
              <a:rPr lang="en-GB" dirty="0"/>
              <a:t>Never count higher than “five,” and count only when you exhale. You will know your attention has wandered when you find yourself up to “eight,” “12,” even “19.”</a:t>
            </a:r>
          </a:p>
          <a:p>
            <a:r>
              <a:rPr lang="en-GB" dirty="0"/>
              <a:t>Try to do 10 minutes of this form of meditation.</a:t>
            </a:r>
          </a:p>
          <a:p>
            <a:endParaRPr lang="en-GB" dirty="0"/>
          </a:p>
        </p:txBody>
      </p:sp>
    </p:spTree>
    <p:extLst>
      <p:ext uri="{BB962C8B-B14F-4D97-AF65-F5344CB8AC3E}">
        <p14:creationId xmlns:p14="http://schemas.microsoft.com/office/powerpoint/2010/main" val="269485061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22</TotalTime>
  <Words>374</Words>
  <Application>Microsoft Office PowerPoint</Application>
  <PresentationFormat>Widescreen</PresentationFormat>
  <Paragraphs>44</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Gallery</vt:lpstr>
      <vt:lpstr>PowerPoint Presentation</vt:lpstr>
      <vt:lpstr> Relax – Breathe Easy  Breathing Techniques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Breathing Techniques</dc:title>
  <dc:creator>Mark Charles</dc:creator>
  <cp:lastModifiedBy>An Authorised User</cp:lastModifiedBy>
  <cp:revision>33</cp:revision>
  <dcterms:created xsi:type="dcterms:W3CDTF">2019-01-09T18:49:51Z</dcterms:created>
  <dcterms:modified xsi:type="dcterms:W3CDTF">2020-04-30T19:23:15Z</dcterms:modified>
</cp:coreProperties>
</file>