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50" r:id="rId1"/>
    <p:sldMasterId id="2147483657" r:id="rId2"/>
  </p:sldMasterIdLst>
  <p:notesMasterIdLst>
    <p:notesMasterId r:id="rId37"/>
  </p:notesMasterIdLst>
  <p:sldIdLst>
    <p:sldId id="293" r:id="rId3"/>
    <p:sldId id="292" r:id="rId4"/>
    <p:sldId id="291" r:id="rId5"/>
    <p:sldId id="290" r:id="rId6"/>
    <p:sldId id="289" r:id="rId7"/>
    <p:sldId id="288" r:id="rId8"/>
    <p:sldId id="287" r:id="rId9"/>
    <p:sldId id="286" r:id="rId10"/>
    <p:sldId id="285" r:id="rId11"/>
    <p:sldId id="284" r:id="rId12"/>
    <p:sldId id="283" r:id="rId13"/>
    <p:sldId id="256" r:id="rId14"/>
    <p:sldId id="276" r:id="rId15"/>
    <p:sldId id="258" r:id="rId16"/>
    <p:sldId id="259" r:id="rId17"/>
    <p:sldId id="260" r:id="rId18"/>
    <p:sldId id="261" r:id="rId19"/>
    <p:sldId id="262" r:id="rId20"/>
    <p:sldId id="263" r:id="rId21"/>
    <p:sldId id="264" r:id="rId22"/>
    <p:sldId id="277" r:id="rId23"/>
    <p:sldId id="265" r:id="rId24"/>
    <p:sldId id="281" r:id="rId25"/>
    <p:sldId id="266" r:id="rId26"/>
    <p:sldId id="278" r:id="rId27"/>
    <p:sldId id="268" r:id="rId28"/>
    <p:sldId id="269" r:id="rId29"/>
    <p:sldId id="279" r:id="rId30"/>
    <p:sldId id="271" r:id="rId31"/>
    <p:sldId id="273" r:id="rId32"/>
    <p:sldId id="280" r:id="rId33"/>
    <p:sldId id="274" r:id="rId34"/>
    <p:sldId id="275" r:id="rId35"/>
    <p:sldId id="294" r:id="rId36"/>
  </p:sldIdLst>
  <p:sldSz cx="9144000" cy="6858000" type="screen4x3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5E71A76-6E9B-7BB4-4459-DD6F54DD278E}" v="16" dt="2023-03-07T10:16:22.515"/>
    <p1510:client id="{2BCD30F2-81C3-A624-FE93-CFCA1C24EB5E}" v="4" dt="2023-03-07T17:36:55.090"/>
    <p1510:client id="{64957AFF-87D0-3C7F-DEE3-C37FE16CD3D5}" v="2" dt="2023-03-07T17:51:37.127"/>
    <p1510:client id="{AF6814E1-F70A-828A-D92A-EA626B5FAB67}" v="24" dt="2023-03-07T17:33:11.153"/>
    <p1510:client id="{C4A72AD6-AC12-2E23-39F3-0B116F63A8D5}" v="4" dt="2023-03-07T17:46:15.54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5" d="100"/>
          <a:sy n="105" d="100"/>
        </p:scale>
        <p:origin x="1716" y="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viewProps" Target="viewProps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microsoft.com/office/2015/10/relationships/revisionInfo" Target="revisionInfo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notesMaster" Target="notesMasters/notesMaster1.xml"/><Relationship Id="rId40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latin typeface="Avenir"/>
                <a:ea typeface="Avenir"/>
                <a:cs typeface="Avenir"/>
                <a:sym typeface="Avenir"/>
              </a:defRPr>
            </a:lvl1pPr>
            <a:lvl2pPr marL="914400" marR="0" lvl="1" indent="-228600" algn="l" rtl="0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latin typeface="Avenir"/>
                <a:ea typeface="Avenir"/>
                <a:cs typeface="Avenir"/>
                <a:sym typeface="Avenir"/>
              </a:defRPr>
            </a:lvl2pPr>
            <a:lvl3pPr marL="1371600" marR="0" lvl="2" indent="-228600" algn="l" rtl="0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latin typeface="Avenir"/>
                <a:ea typeface="Avenir"/>
                <a:cs typeface="Avenir"/>
                <a:sym typeface="Avenir"/>
              </a:defRPr>
            </a:lvl3pPr>
            <a:lvl4pPr marL="1828800" marR="0" lvl="3" indent="-228600" algn="l" rtl="0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latin typeface="Avenir"/>
                <a:ea typeface="Avenir"/>
                <a:cs typeface="Avenir"/>
                <a:sym typeface="Avenir"/>
              </a:defRPr>
            </a:lvl4pPr>
            <a:lvl5pPr marL="2286000" marR="0" lvl="4" indent="-228600" algn="l" rtl="0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latin typeface="Avenir"/>
                <a:ea typeface="Avenir"/>
                <a:cs typeface="Avenir"/>
                <a:sym typeface="Avenir"/>
              </a:defRPr>
            </a:lvl5pPr>
            <a:lvl6pPr marL="2743200" marR="0" lvl="5" indent="-228600" algn="l" rtl="0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latin typeface="Avenir"/>
                <a:ea typeface="Avenir"/>
                <a:cs typeface="Avenir"/>
                <a:sym typeface="Avenir"/>
              </a:defRPr>
            </a:lvl6pPr>
            <a:lvl7pPr marL="3200400" marR="0" lvl="6" indent="-228600" algn="l" rtl="0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latin typeface="Avenir"/>
                <a:ea typeface="Avenir"/>
                <a:cs typeface="Avenir"/>
                <a:sym typeface="Avenir"/>
              </a:defRPr>
            </a:lvl7pPr>
            <a:lvl8pPr marL="3657600" marR="0" lvl="7" indent="-228600" algn="l" rtl="0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latin typeface="Avenir"/>
                <a:ea typeface="Avenir"/>
                <a:cs typeface="Avenir"/>
                <a:sym typeface="Avenir"/>
              </a:defRPr>
            </a:lvl8pPr>
            <a:lvl9pPr marL="4114800" marR="0" lvl="8" indent="-228600" algn="l" rtl="0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latin typeface="Avenir"/>
                <a:ea typeface="Avenir"/>
                <a:cs typeface="Avenir"/>
                <a:sym typeface="Avenir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Shape 175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76" name="Shape 176"/>
          <p:cNvSpPr>
            <a:spLocks noGrp="1"/>
          </p:cNvSpPr>
          <p:nvPr>
            <p:ph type="body" sz="quarter" idx="1"/>
          </p:nvPr>
        </p:nvSpPr>
        <p:spPr>
          <a:prstGeom prst="rect">
            <a:avLst/>
          </a:prstGeom>
        </p:spPr>
        <p:txBody>
          <a:bodyPr/>
          <a:lstStyle/>
          <a:p>
            <a:pPr>
              <a:defRPr b="1">
                <a:latin typeface="Arial"/>
                <a:ea typeface="Arial"/>
                <a:cs typeface="Arial"/>
                <a:sym typeface="Arial"/>
              </a:defRPr>
            </a:pPr>
            <a:r>
              <a:t>Presenter: Please </a:t>
            </a:r>
            <a:r>
              <a:rPr err="1"/>
              <a:t>customise</a:t>
            </a:r>
            <a:r>
              <a:t> this slide with the contact details of your DofE leader/administrator.</a:t>
            </a:r>
          </a:p>
          <a:p>
            <a:pPr>
              <a:defRPr>
                <a:latin typeface="Arial"/>
                <a:ea typeface="Arial"/>
                <a:cs typeface="Arial"/>
                <a:sym typeface="Arial"/>
              </a:defRPr>
            </a:pPr>
            <a:endParaRPr/>
          </a:p>
          <a:p>
            <a:pPr>
              <a:defRPr>
                <a:latin typeface="Arial"/>
                <a:ea typeface="Arial"/>
                <a:cs typeface="Arial"/>
                <a:sym typeface="Arial"/>
              </a:defRPr>
            </a:pPr>
            <a:r>
              <a:t>​Outline the next steps for parents:​</a:t>
            </a:r>
          </a:p>
          <a:p>
            <a:pPr>
              <a:defRPr>
                <a:latin typeface="Arial"/>
                <a:ea typeface="Arial"/>
                <a:cs typeface="Arial"/>
                <a:sym typeface="Arial"/>
              </a:defRPr>
            </a:pPr>
            <a:endParaRPr/>
          </a:p>
          <a:p>
            <a:pPr marL="120014" indent="-120014">
              <a:buSzPct val="100000"/>
              <a:buChar char="•"/>
              <a:defRPr>
                <a:latin typeface="Arial"/>
                <a:ea typeface="Arial"/>
                <a:cs typeface="Arial"/>
                <a:sym typeface="Arial"/>
              </a:defRPr>
            </a:pPr>
            <a:r>
              <a:t>​Check the school / </a:t>
            </a:r>
            <a:r>
              <a:rPr err="1"/>
              <a:t>organisation’s</a:t>
            </a:r>
            <a:r>
              <a:t> process for signing up to DofE.​</a:t>
            </a:r>
          </a:p>
          <a:p>
            <a:pPr marL="120315" indent="-120315">
              <a:buSzPct val="100000"/>
              <a:buChar char="•"/>
              <a:defRPr>
                <a:latin typeface="Arial"/>
                <a:ea typeface="Arial"/>
                <a:cs typeface="Arial"/>
                <a:sym typeface="Arial"/>
              </a:defRPr>
            </a:pPr>
            <a:endParaRPr/>
          </a:p>
          <a:p>
            <a:pPr marL="120014" indent="-120014">
              <a:buSzPct val="100000"/>
              <a:buChar char="•"/>
              <a:defRPr>
                <a:latin typeface="Arial"/>
                <a:ea typeface="Arial"/>
                <a:cs typeface="Arial"/>
                <a:sym typeface="Arial"/>
              </a:defRPr>
            </a:pPr>
            <a:r>
              <a:t>​Parents / </a:t>
            </a:r>
            <a:r>
              <a:rPr err="1"/>
              <a:t>carers</a:t>
            </a:r>
            <a:r>
              <a:t> will need to complete and return some paperwork and payment.​</a:t>
            </a:r>
          </a:p>
          <a:p>
            <a:pPr marL="120315" indent="-120315">
              <a:buSzPct val="100000"/>
              <a:buChar char="•"/>
              <a:defRPr>
                <a:latin typeface="Arial"/>
                <a:ea typeface="Arial"/>
                <a:cs typeface="Arial"/>
                <a:sym typeface="Arial"/>
              </a:defRPr>
            </a:pPr>
            <a:endParaRPr/>
          </a:p>
          <a:p>
            <a:pPr marL="120014" indent="-120014">
              <a:buSzPct val="100000"/>
              <a:buChar char="•"/>
              <a:defRPr>
                <a:latin typeface="Arial"/>
                <a:ea typeface="Arial"/>
                <a:cs typeface="Arial"/>
                <a:sym typeface="Arial"/>
              </a:defRPr>
            </a:pPr>
            <a:r>
              <a:t>​Start a conversation with your young person about what activities they might choose for their DofE.​</a:t>
            </a:r>
          </a:p>
        </p:txBody>
      </p:sp>
    </p:spTree>
    <p:extLst>
      <p:ext uri="{BB962C8B-B14F-4D97-AF65-F5344CB8AC3E}">
        <p14:creationId xmlns:p14="http://schemas.microsoft.com/office/powerpoint/2010/main" val="285530145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Shape 108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09" name="Shape 109"/>
          <p:cNvSpPr>
            <a:spLocks noGrp="1"/>
          </p:cNvSpPr>
          <p:nvPr>
            <p:ph type="body" sz="quarter" idx="1"/>
          </p:nvPr>
        </p:nvSpPr>
        <p:spPr>
          <a:prstGeom prst="rect">
            <a:avLst/>
          </a:prstGeom>
        </p:spPr>
        <p:txBody>
          <a:bodyPr/>
          <a:lstStyle/>
          <a:p>
            <a:pPr>
              <a:defRPr>
                <a:latin typeface="Arial"/>
                <a:ea typeface="Arial"/>
                <a:cs typeface="Arial"/>
                <a:sym typeface="Arial"/>
              </a:defRPr>
            </a:pPr>
            <a:r>
              <a:t>There are three levels of DofE Award – Bronze, Silver and Gold. To achieve their Award, your child will need to complete four sections – Volunteering, Physical, Skills and Expedition (add residential for Gold). ​</a:t>
            </a:r>
          </a:p>
          <a:p>
            <a:pPr>
              <a:defRPr>
                <a:latin typeface="Arial"/>
                <a:ea typeface="Arial"/>
                <a:cs typeface="Arial"/>
                <a:sym typeface="Arial"/>
              </a:defRPr>
            </a:pPr>
            <a:endParaRPr/>
          </a:p>
          <a:p>
            <a:pPr>
              <a:defRPr>
                <a:latin typeface="Arial"/>
                <a:ea typeface="Arial"/>
                <a:cs typeface="Arial"/>
                <a:sym typeface="Arial"/>
              </a:defRPr>
            </a:pPr>
            <a:r>
              <a:t>​The length of time they will need to devote to each section will vary, depending on whether they are at Bronze, Silver or Gold level.​</a:t>
            </a:r>
          </a:p>
          <a:p>
            <a:pPr>
              <a:defRPr>
                <a:latin typeface="Arial"/>
                <a:ea typeface="Arial"/>
                <a:cs typeface="Arial"/>
                <a:sym typeface="Arial"/>
              </a:defRPr>
            </a:pPr>
            <a:endParaRPr/>
          </a:p>
          <a:p>
            <a:pPr>
              <a:defRPr>
                <a:latin typeface="Arial"/>
                <a:ea typeface="Arial"/>
                <a:cs typeface="Arial"/>
                <a:sym typeface="Arial"/>
              </a:defRPr>
            </a:pPr>
            <a:r>
              <a:t>Choosing which activities to do for each section may seem daunting for your young people. But it’s important to remember that most activities can count. </a:t>
            </a:r>
          </a:p>
          <a:p>
            <a:pPr>
              <a:defRPr>
                <a:latin typeface="Arial"/>
                <a:ea typeface="Arial"/>
                <a:cs typeface="Arial"/>
                <a:sym typeface="Arial"/>
              </a:defRPr>
            </a:pPr>
            <a:endParaRPr/>
          </a:p>
          <a:p>
            <a:pPr>
              <a:defRPr>
                <a:latin typeface="Arial"/>
                <a:ea typeface="Arial"/>
                <a:cs typeface="Arial"/>
                <a:sym typeface="Arial"/>
              </a:defRPr>
            </a:pPr>
            <a:r>
              <a:t>Many young people will already take part in activities which can be counted towards their DofE Award, and there are a huge number of activities on offer for young people who are keen to try something new.​</a:t>
            </a:r>
          </a:p>
          <a:p>
            <a:pPr>
              <a:defRPr>
                <a:latin typeface="Arial"/>
                <a:ea typeface="Arial"/>
                <a:cs typeface="Arial"/>
                <a:sym typeface="Arial"/>
              </a:defRPr>
            </a:pPr>
            <a:endParaRPr/>
          </a:p>
          <a:p>
            <a:pPr>
              <a:defRPr>
                <a:latin typeface="Arial"/>
                <a:ea typeface="Arial"/>
                <a:cs typeface="Arial"/>
                <a:sym typeface="Arial"/>
              </a:defRPr>
            </a:pPr>
            <a:r>
              <a:t>​It is important to make sure that the young people are keeping a record of the time they spend on each activity. They may need your support to find an assessor for each section.  </a:t>
            </a:r>
          </a:p>
          <a:p>
            <a:pPr>
              <a:defRPr>
                <a:latin typeface="Arial"/>
                <a:ea typeface="Arial"/>
                <a:cs typeface="Arial"/>
                <a:sym typeface="Arial"/>
              </a:defRPr>
            </a:pPr>
            <a:endParaRPr/>
          </a:p>
          <a:p>
            <a:pPr>
              <a:defRPr>
                <a:latin typeface="Arial"/>
                <a:ea typeface="Arial"/>
                <a:cs typeface="Arial"/>
                <a:sym typeface="Arial"/>
              </a:defRPr>
            </a:pPr>
            <a:r>
              <a:t>Assessors are people who check that activities have been completed and describe the progress that has been made. An assessor should be somebody who has a good understanding of the chosen activity.  It can be anyone apart from members of your family.​</a:t>
            </a:r>
          </a:p>
          <a:p>
            <a:pPr>
              <a:defRPr>
                <a:latin typeface="Arial"/>
                <a:ea typeface="Arial"/>
                <a:cs typeface="Arial"/>
                <a:sym typeface="Arial"/>
              </a:defRPr>
            </a:pPr>
            <a:endParaRPr/>
          </a:p>
          <a:p>
            <a:pPr>
              <a:defRPr>
                <a:latin typeface="Arial"/>
                <a:ea typeface="Arial"/>
                <a:cs typeface="Arial"/>
                <a:sym typeface="Arial"/>
              </a:defRPr>
            </a:pPr>
            <a:r>
              <a:t>​I will now describe each section of the award in more detail.​</a:t>
            </a:r>
          </a:p>
          <a:p>
            <a:pPr>
              <a:defRPr>
                <a:latin typeface="Arial"/>
                <a:ea typeface="Arial"/>
                <a:cs typeface="Arial"/>
                <a:sym typeface="Arial"/>
              </a:defRPr>
            </a:pPr>
            <a:endParaRPr/>
          </a:p>
          <a:p>
            <a:pPr>
              <a:defRPr>
                <a:latin typeface="Arial"/>
                <a:ea typeface="Arial"/>
                <a:cs typeface="Arial"/>
                <a:sym typeface="Arial"/>
              </a:defRPr>
            </a:pPr>
            <a:r>
              <a:t>​</a:t>
            </a: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Shape 157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58" name="Shape 158"/>
          <p:cNvSpPr>
            <a:spLocks noGrp="1"/>
          </p:cNvSpPr>
          <p:nvPr>
            <p:ph type="body" sz="quarter" idx="1"/>
          </p:nvPr>
        </p:nvSpPr>
        <p:spPr>
          <a:prstGeom prst="rect">
            <a:avLst/>
          </a:prstGeom>
        </p:spPr>
        <p:txBody>
          <a:bodyPr/>
          <a:lstStyle/>
          <a:p>
            <a:pPr>
              <a:defRPr>
                <a:latin typeface="Arial"/>
                <a:ea typeface="Arial"/>
                <a:cs typeface="Arial"/>
                <a:sym typeface="Arial"/>
              </a:defRPr>
            </a:pPr>
            <a:r>
              <a:t>There are several ways you can help your young person to achieve their DofE Award.​</a:t>
            </a:r>
          </a:p>
          <a:p>
            <a:pPr>
              <a:defRPr>
                <a:latin typeface="Arial"/>
                <a:ea typeface="Arial"/>
                <a:cs typeface="Arial"/>
                <a:sym typeface="Arial"/>
              </a:defRPr>
            </a:pPr>
            <a:endParaRPr/>
          </a:p>
          <a:p>
            <a:pPr>
              <a:defRPr>
                <a:latin typeface="Arial"/>
                <a:ea typeface="Arial"/>
                <a:cs typeface="Arial"/>
                <a:sym typeface="Arial"/>
              </a:defRPr>
            </a:pPr>
            <a:r>
              <a:t>​You should provide guidance and advice – support them with things like choosing their activities and finding assessors.</a:t>
            </a:r>
          </a:p>
          <a:p>
            <a:pPr>
              <a:defRPr>
                <a:latin typeface="Arial"/>
                <a:ea typeface="Arial"/>
                <a:cs typeface="Arial"/>
                <a:sym typeface="Arial"/>
              </a:defRPr>
            </a:pPr>
            <a:endParaRPr/>
          </a:p>
          <a:p>
            <a:pPr>
              <a:defRPr>
                <a:latin typeface="Arial"/>
                <a:ea typeface="Arial"/>
                <a:cs typeface="Arial"/>
                <a:sym typeface="Arial"/>
              </a:defRPr>
            </a:pPr>
            <a:r>
              <a:t>Encouragement - It can be challenging to keep the motivation going, especially over some of the longer timeframes.​</a:t>
            </a:r>
          </a:p>
          <a:p>
            <a:pPr>
              <a:defRPr>
                <a:latin typeface="Arial"/>
                <a:ea typeface="Arial"/>
                <a:cs typeface="Arial"/>
                <a:sym typeface="Arial"/>
              </a:defRPr>
            </a:pPr>
            <a:endParaRPr/>
          </a:p>
          <a:p>
            <a:pPr>
              <a:defRPr>
                <a:latin typeface="Arial"/>
                <a:ea typeface="Arial"/>
                <a:cs typeface="Arial"/>
                <a:sym typeface="Arial"/>
              </a:defRPr>
            </a:pPr>
            <a:r>
              <a:t>​If they need it, help keep them on track with their activities, particularly those which are being done from home.​</a:t>
            </a:r>
          </a:p>
          <a:p>
            <a:pPr>
              <a:defRPr>
                <a:latin typeface="Arial"/>
                <a:ea typeface="Arial"/>
                <a:cs typeface="Arial"/>
                <a:sym typeface="Arial"/>
              </a:defRPr>
            </a:pPr>
            <a:endParaRPr/>
          </a:p>
          <a:p>
            <a:pPr>
              <a:defRPr>
                <a:latin typeface="Arial"/>
                <a:ea typeface="Arial"/>
                <a:cs typeface="Arial"/>
                <a:sym typeface="Arial"/>
              </a:defRPr>
            </a:pPr>
            <a:r>
              <a:t>​Practical support - You may be required to drop off/collect from expeditions and activities, make sure they have all the right kit and also wash the kit when it comes home! ​</a:t>
            </a:r>
          </a:p>
          <a:p>
            <a:pPr>
              <a:defRPr>
                <a:latin typeface="Arial"/>
                <a:ea typeface="Arial"/>
                <a:cs typeface="Arial"/>
                <a:sym typeface="Arial"/>
              </a:defRPr>
            </a:pPr>
            <a:endParaRPr/>
          </a:p>
          <a:p>
            <a:pPr>
              <a:defRPr>
                <a:latin typeface="Arial"/>
                <a:ea typeface="Arial"/>
                <a:cs typeface="Arial"/>
                <a:sym typeface="Arial"/>
              </a:defRPr>
            </a:pPr>
            <a:r>
              <a:t>​Recognising achievement - We hope all organisations will recognise the amazing achievement, and it is just as important to receive that recognition from family members. ​</a:t>
            </a:r>
          </a:p>
          <a:p>
            <a:pPr>
              <a:defRPr>
                <a:latin typeface="Arial"/>
                <a:ea typeface="Arial"/>
                <a:cs typeface="Arial"/>
                <a:sym typeface="Arial"/>
              </a:defRPr>
            </a:pPr>
            <a:endParaRPr/>
          </a:p>
          <a:p>
            <a:pPr>
              <a:defRPr>
                <a:latin typeface="Arial"/>
                <a:ea typeface="Arial"/>
                <a:cs typeface="Arial"/>
                <a:sym typeface="Arial"/>
              </a:defRPr>
            </a:pPr>
            <a:r>
              <a:t>​</a:t>
            </a: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gf5a32c0f20_0_84:notes"/>
          <p:cNvSpPr txBox="1">
            <a:spLocks noGrp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" name="Google Shape;25;gf5a32c0f20_0_8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gf5a32c0f20_0_84:notes"/>
          <p:cNvSpPr txBox="1">
            <a:spLocks noGrp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" name="Google Shape;25;gf5a32c0f20_0_8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73687809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g208d109cf0e_0_89:notes"/>
          <p:cNvSpPr txBox="1">
            <a:spLocks noGrp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8" name="Google Shape;38;g208d109cf0e_0_8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Google Shape;43;g208d109cf0e_0_2:notes"/>
          <p:cNvSpPr txBox="1">
            <a:spLocks noGrp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4" name="Google Shape;44;g208d109cf0e_0_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g208d109cf0e_0_7:notes"/>
          <p:cNvSpPr txBox="1">
            <a:spLocks noGrp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0" name="Google Shape;50;g208d109cf0e_0_7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g208d109cf0e_0_12:notes"/>
          <p:cNvSpPr txBox="1">
            <a:spLocks noGrp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6" name="Google Shape;56;g208d109cf0e_0_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Google Shape;61;g208d109cf0e_0_17:notes"/>
          <p:cNvSpPr txBox="1">
            <a:spLocks noGrp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2" name="Google Shape;62;g208d109cf0e_0_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Google Shape;67;g208d109cf0e_0_27:notes"/>
          <p:cNvSpPr txBox="1">
            <a:spLocks noGrp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8" name="Google Shape;68;g208d109cf0e_0_27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g208d109cf0e_0_37:notes"/>
          <p:cNvSpPr txBox="1">
            <a:spLocks noGrp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4" name="Google Shape;74;g208d109cf0e_0_37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gf5a32c0f20_0_84:notes"/>
          <p:cNvSpPr txBox="1">
            <a:spLocks noGrp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" name="Google Shape;25;gf5a32c0f20_0_8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05866772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g208d109cf0e_0_43:notes"/>
          <p:cNvSpPr txBox="1">
            <a:spLocks noGrp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0" name="Google Shape;80;g208d109cf0e_0_4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g208d109cf0e_0_43:notes"/>
          <p:cNvSpPr txBox="1">
            <a:spLocks noGrp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0" name="Google Shape;80;g208d109cf0e_0_4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13702946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g208e968995d_0_2:notes"/>
          <p:cNvSpPr txBox="1">
            <a:spLocks noGrp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7" name="Google Shape;87;g208e968995d_0_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gf5a32c0f20_0_84:notes"/>
          <p:cNvSpPr txBox="1">
            <a:spLocks noGrp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" name="Google Shape;25;gf5a32c0f20_0_8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345984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g208d109cf0e_0_59:notes"/>
          <p:cNvSpPr txBox="1">
            <a:spLocks noGrp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9" name="Google Shape;99;g208d109cf0e_0_5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g208d109cf0e_0_63:notes"/>
          <p:cNvSpPr txBox="1">
            <a:spLocks noGrp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5" name="Google Shape;105;g208d109cf0e_0_6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gf5a32c0f20_0_84:notes"/>
          <p:cNvSpPr txBox="1">
            <a:spLocks noGrp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" name="Google Shape;25;gf5a32c0f20_0_8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26091817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g208d109cf0e_0_76:notes"/>
          <p:cNvSpPr txBox="1">
            <a:spLocks noGrp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2" name="Google Shape;122;g208d109cf0e_0_7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Google Shape;133;g139b61dcd7f_1_93:notes"/>
          <p:cNvSpPr txBox="1">
            <a:spLocks noGrp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4" name="Google Shape;134;g139b61dcd7f_1_9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gf5a32c0f20_0_84:notes"/>
          <p:cNvSpPr txBox="1">
            <a:spLocks noGrp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" name="Google Shape;25;gf5a32c0f20_0_8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378961453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Google Shape;140;g139b61dcd7f_1_104:notes"/>
          <p:cNvSpPr txBox="1">
            <a:spLocks noGrp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1" name="Google Shape;141;g139b61dcd7f_1_10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Google Shape;149;g208d109cf0e_0_100:notes"/>
          <p:cNvSpPr txBox="1">
            <a:spLocks noGrp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0" name="Google Shape;150;g208d109cf0e_0_10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Shape 175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76" name="Shape 176"/>
          <p:cNvSpPr>
            <a:spLocks noGrp="1"/>
          </p:cNvSpPr>
          <p:nvPr>
            <p:ph type="body" sz="quarter" idx="1"/>
          </p:nvPr>
        </p:nvSpPr>
        <p:spPr>
          <a:prstGeom prst="rect">
            <a:avLst/>
          </a:prstGeom>
        </p:spPr>
        <p:txBody>
          <a:bodyPr/>
          <a:lstStyle/>
          <a:p>
            <a:pPr>
              <a:defRPr b="1">
                <a:latin typeface="Arial"/>
                <a:ea typeface="Arial"/>
                <a:cs typeface="Arial"/>
                <a:sym typeface="Arial"/>
              </a:defRPr>
            </a:pPr>
            <a:r>
              <a:t>Presenter: Please </a:t>
            </a:r>
            <a:r>
              <a:rPr err="1"/>
              <a:t>customise</a:t>
            </a:r>
            <a:r>
              <a:t> this slide with the contact details of your DofE leader/administrator.</a:t>
            </a:r>
          </a:p>
          <a:p>
            <a:pPr>
              <a:defRPr>
                <a:latin typeface="Arial"/>
                <a:ea typeface="Arial"/>
                <a:cs typeface="Arial"/>
                <a:sym typeface="Arial"/>
              </a:defRPr>
            </a:pPr>
            <a:endParaRPr/>
          </a:p>
          <a:p>
            <a:pPr>
              <a:defRPr>
                <a:latin typeface="Arial"/>
                <a:ea typeface="Arial"/>
                <a:cs typeface="Arial"/>
                <a:sym typeface="Arial"/>
              </a:defRPr>
            </a:pPr>
            <a:r>
              <a:t>​Outline the next steps for parents:​</a:t>
            </a:r>
          </a:p>
          <a:p>
            <a:pPr>
              <a:defRPr>
                <a:latin typeface="Arial"/>
                <a:ea typeface="Arial"/>
                <a:cs typeface="Arial"/>
                <a:sym typeface="Arial"/>
              </a:defRPr>
            </a:pPr>
            <a:endParaRPr/>
          </a:p>
          <a:p>
            <a:pPr marL="120014" indent="-120014">
              <a:buSzPct val="100000"/>
              <a:buChar char="•"/>
              <a:defRPr>
                <a:latin typeface="Arial"/>
                <a:ea typeface="Arial"/>
                <a:cs typeface="Arial"/>
                <a:sym typeface="Arial"/>
              </a:defRPr>
            </a:pPr>
            <a:r>
              <a:t>​Check the school / </a:t>
            </a:r>
            <a:r>
              <a:rPr err="1"/>
              <a:t>organisation’s</a:t>
            </a:r>
            <a:r>
              <a:t> process for signing up to DofE.​</a:t>
            </a:r>
          </a:p>
          <a:p>
            <a:pPr marL="120315" indent="-120315">
              <a:buSzPct val="100000"/>
              <a:buChar char="•"/>
              <a:defRPr>
                <a:latin typeface="Arial"/>
                <a:ea typeface="Arial"/>
                <a:cs typeface="Arial"/>
                <a:sym typeface="Arial"/>
              </a:defRPr>
            </a:pPr>
            <a:endParaRPr/>
          </a:p>
          <a:p>
            <a:pPr marL="120014" indent="-120014">
              <a:buSzPct val="100000"/>
              <a:buChar char="•"/>
              <a:defRPr>
                <a:latin typeface="Arial"/>
                <a:ea typeface="Arial"/>
                <a:cs typeface="Arial"/>
                <a:sym typeface="Arial"/>
              </a:defRPr>
            </a:pPr>
            <a:r>
              <a:t>​Parents / </a:t>
            </a:r>
            <a:r>
              <a:rPr err="1"/>
              <a:t>carers</a:t>
            </a:r>
            <a:r>
              <a:t> will need to complete and return some paperwork and payment.​</a:t>
            </a:r>
          </a:p>
          <a:p>
            <a:pPr marL="120315" indent="-120315">
              <a:buSzPct val="100000"/>
              <a:buChar char="•"/>
              <a:defRPr>
                <a:latin typeface="Arial"/>
                <a:ea typeface="Arial"/>
                <a:cs typeface="Arial"/>
                <a:sym typeface="Arial"/>
              </a:defRPr>
            </a:pPr>
            <a:endParaRPr/>
          </a:p>
          <a:p>
            <a:pPr marL="120014" indent="-120014">
              <a:buSzPct val="100000"/>
              <a:buChar char="•"/>
              <a:defRPr>
                <a:latin typeface="Arial"/>
                <a:ea typeface="Arial"/>
                <a:cs typeface="Arial"/>
                <a:sym typeface="Arial"/>
              </a:defRPr>
            </a:pPr>
            <a:r>
              <a:t>​Start a conversation with your young person about what activities they might choose for their DofE.​</a:t>
            </a: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jpeg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" type="tx">
  <p:cSld name="TITLE_AND_BODY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Google Shape;12;p2"/>
          <p:cNvPicPr preferRelativeResize="0"/>
          <p:nvPr/>
        </p:nvPicPr>
        <p:blipFill rotWithShape="1">
          <a:blip r:embed="rId2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9144000" cy="3525975"/>
          </a:xfrm>
          <a:prstGeom prst="rect">
            <a:avLst/>
          </a:prstGeom>
          <a:noFill/>
          <a:ln>
            <a:noFill/>
          </a:ln>
        </p:spPr>
      </p:pic>
      <p:sp>
        <p:nvSpPr>
          <p:cNvPr id="13" name="Google Shape;13;p2"/>
          <p:cNvSpPr txBox="1">
            <a:spLocks noGrp="1"/>
          </p:cNvSpPr>
          <p:nvPr>
            <p:ph type="sldNum" idx="12"/>
          </p:nvPr>
        </p:nvSpPr>
        <p:spPr>
          <a:xfrm>
            <a:off x="6553200" y="6404292"/>
            <a:ext cx="2133600" cy="26924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45700" rIns="45700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pic>
        <p:nvPicPr>
          <p:cNvPr id="14" name="Google Shape;14;p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98950" y="3727925"/>
            <a:ext cx="3406125" cy="1652975"/>
          </a:xfrm>
          <a:prstGeom prst="rect">
            <a:avLst/>
          </a:prstGeom>
          <a:noFill/>
          <a:ln>
            <a:noFill/>
          </a:ln>
        </p:spPr>
      </p:pic>
      <p:sp>
        <p:nvSpPr>
          <p:cNvPr id="15" name="Google Shape;15;p2"/>
          <p:cNvSpPr txBox="1"/>
          <p:nvPr/>
        </p:nvSpPr>
        <p:spPr>
          <a:xfrm>
            <a:off x="4001975" y="4409525"/>
            <a:ext cx="5142000" cy="2296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 b="1"/>
              <a:t>Introduction to 2022 </a:t>
            </a:r>
            <a:endParaRPr sz="2400" b="1"/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 b="1"/>
              <a:t>DofE Expedition Programme</a:t>
            </a:r>
            <a:br>
              <a:rPr lang="en-GB" sz="3240" b="1"/>
            </a:br>
            <a:endParaRPr sz="2400" b="1"/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lang="en-GB" sz="2400" b="1"/>
              <a:t>Steve Wilkins</a:t>
            </a:r>
            <a:br>
              <a:rPr lang="en-GB" sz="2400" b="1"/>
            </a:br>
            <a:r>
              <a:rPr lang="en-GB" sz="2000" b="1"/>
              <a:t>Managing Director, Karos Adventure</a:t>
            </a:r>
            <a:endParaRPr sz="2000"/>
          </a:p>
        </p:txBody>
      </p:sp>
      <p:pic>
        <p:nvPicPr>
          <p:cNvPr id="16" name="Google Shape;16;p2"/>
          <p:cNvPicPr preferRelativeResize="0"/>
          <p:nvPr/>
        </p:nvPicPr>
        <p:blipFill>
          <a:blip r:embed="rId4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27996" y="5506775"/>
            <a:ext cx="761631" cy="11989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1">
  <p:cSld name="Default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3"/>
          <p:cNvSpPr/>
          <p:nvPr/>
        </p:nvSpPr>
        <p:spPr>
          <a:xfrm>
            <a:off x="75" y="1226000"/>
            <a:ext cx="9144000" cy="128100"/>
          </a:xfrm>
          <a:prstGeom prst="rect">
            <a:avLst/>
          </a:prstGeom>
          <a:solidFill>
            <a:srgbClr val="92D050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" name="Google Shape;19;p3"/>
          <p:cNvSpPr txBox="1">
            <a:spLocks noGrp="1"/>
          </p:cNvSpPr>
          <p:nvPr>
            <p:ph type="sldNum" idx="12"/>
          </p:nvPr>
        </p:nvSpPr>
        <p:spPr>
          <a:xfrm>
            <a:off x="6553200" y="6404292"/>
            <a:ext cx="2133600" cy="26924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45700" rIns="45700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pic>
        <p:nvPicPr>
          <p:cNvPr id="20" name="Google Shape;20;p3"/>
          <p:cNvPicPr preferRelativeResize="0"/>
          <p:nvPr/>
        </p:nvPicPr>
        <p:blipFill rotWithShape="1">
          <a:blip r:embed="rId2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925597" y="126628"/>
            <a:ext cx="2133600" cy="1023183"/>
          </a:xfrm>
          <a:prstGeom prst="rect">
            <a:avLst/>
          </a:prstGeom>
          <a:noFill/>
          <a:ln>
            <a:noFill/>
          </a:ln>
        </p:spPr>
      </p:pic>
      <p:sp>
        <p:nvSpPr>
          <p:cNvPr id="21" name="Google Shape;21;p3"/>
          <p:cNvSpPr txBox="1">
            <a:spLocks noGrp="1"/>
          </p:cNvSpPr>
          <p:nvPr>
            <p:ph type="body" idx="1"/>
          </p:nvPr>
        </p:nvSpPr>
        <p:spPr>
          <a:xfrm>
            <a:off x="457200" y="1430300"/>
            <a:ext cx="8229600" cy="5257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45700" rIns="45700" bIns="45700" anchor="t" anchorCtr="0">
            <a:noAutofit/>
          </a:bodyPr>
          <a:lstStyle>
            <a:lvl1pPr marL="457200" marR="0" lvl="0" indent="-431800" algn="l" rtl="0">
              <a:spcBef>
                <a:spcPts val="700"/>
              </a:spcBef>
              <a:spcAft>
                <a:spcPts val="0"/>
              </a:spcAft>
              <a:buSzPts val="3200"/>
              <a:buFont typeface="Arial"/>
              <a:buChar char="»"/>
              <a:defRPr sz="3200" b="0" i="0" u="none" strike="noStrike" cap="none"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431800" algn="l" rtl="0">
              <a:spcBef>
                <a:spcPts val="700"/>
              </a:spcBef>
              <a:spcAft>
                <a:spcPts val="0"/>
              </a:spcAft>
              <a:buSzPts val="3200"/>
              <a:buFont typeface="Arial"/>
              <a:buChar char="–"/>
              <a:defRPr sz="3200" b="0" i="0" u="none" strike="noStrike" cap="none"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431800" algn="l" rtl="0">
              <a:spcBef>
                <a:spcPts val="700"/>
              </a:spcBef>
              <a:spcAft>
                <a:spcPts val="0"/>
              </a:spcAft>
              <a:buSzPts val="3200"/>
              <a:buFont typeface="Arial"/>
              <a:buChar char="•"/>
              <a:defRPr sz="3200" b="0" i="0" u="none" strike="noStrike" cap="none"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431800" algn="l" rtl="0">
              <a:spcBef>
                <a:spcPts val="700"/>
              </a:spcBef>
              <a:spcAft>
                <a:spcPts val="0"/>
              </a:spcAft>
              <a:buSzPts val="3200"/>
              <a:buFont typeface="Arial"/>
              <a:buChar char="–"/>
              <a:defRPr sz="3200" b="0" i="0" u="none" strike="noStrike" cap="none"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431800" algn="l" rtl="0">
              <a:spcBef>
                <a:spcPts val="700"/>
              </a:spcBef>
              <a:spcAft>
                <a:spcPts val="0"/>
              </a:spcAft>
              <a:buSzPts val="3200"/>
              <a:buFont typeface="Arial"/>
              <a:buChar char="»"/>
              <a:defRPr sz="3200" b="0" i="0" u="none" strike="noStrike" cap="none"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431800" algn="l" rtl="0">
              <a:spcBef>
                <a:spcPts val="700"/>
              </a:spcBef>
              <a:spcAft>
                <a:spcPts val="0"/>
              </a:spcAft>
              <a:buSzPts val="3200"/>
              <a:buFont typeface="Arial"/>
              <a:buChar char="•"/>
              <a:defRPr sz="3200" b="0" i="0" u="none" strike="noStrike" cap="none"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431800" algn="l" rtl="0">
              <a:spcBef>
                <a:spcPts val="700"/>
              </a:spcBef>
              <a:spcAft>
                <a:spcPts val="0"/>
              </a:spcAft>
              <a:buSzPts val="3200"/>
              <a:buFont typeface="Arial"/>
              <a:buChar char="•"/>
              <a:defRPr sz="3200" b="0" i="0" u="none" strike="noStrike" cap="none"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431800" algn="l" rtl="0">
              <a:spcBef>
                <a:spcPts val="700"/>
              </a:spcBef>
              <a:spcAft>
                <a:spcPts val="0"/>
              </a:spcAft>
              <a:buSzPts val="3200"/>
              <a:buFont typeface="Arial"/>
              <a:buChar char="•"/>
              <a:defRPr sz="3200" b="0" i="0" u="none" strike="noStrike" cap="none"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431800" algn="l" rtl="0">
              <a:spcBef>
                <a:spcPts val="700"/>
              </a:spcBef>
              <a:spcAft>
                <a:spcPts val="0"/>
              </a:spcAft>
              <a:buSzPts val="3200"/>
              <a:buFont typeface="Arial"/>
              <a:buChar char="•"/>
              <a:defRPr sz="3200" b="0" i="0" u="none" strike="noStrike" cap="none"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2" name="Google Shape;22;p3"/>
          <p:cNvSpPr txBox="1">
            <a:spLocks noGrp="1"/>
          </p:cNvSpPr>
          <p:nvPr>
            <p:ph type="title"/>
          </p:nvPr>
        </p:nvSpPr>
        <p:spPr>
          <a:xfrm>
            <a:off x="198000" y="92075"/>
            <a:ext cx="6606000" cy="1176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45700" rIns="45700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latin typeface="Calibri"/>
                <a:ea typeface="Calibri"/>
                <a:cs typeface="Calibri"/>
                <a:sym typeface="Calibri"/>
              </a:defRPr>
            </a:lvl1pPr>
            <a:lvl2pPr marR="0" lvl="1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latin typeface="Calibri"/>
                <a:ea typeface="Calibri"/>
                <a:cs typeface="Calibri"/>
                <a:sym typeface="Calibri"/>
              </a:defRPr>
            </a:lvl2pPr>
            <a:lvl3pPr marR="0" lvl="2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latin typeface="Calibri"/>
                <a:ea typeface="Calibri"/>
                <a:cs typeface="Calibri"/>
                <a:sym typeface="Calibri"/>
              </a:defRPr>
            </a:lvl3pPr>
            <a:lvl4pPr marR="0" lvl="3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latin typeface="Calibri"/>
                <a:ea typeface="Calibri"/>
                <a:cs typeface="Calibri"/>
                <a:sym typeface="Calibri"/>
              </a:defRPr>
            </a:lvl4pPr>
            <a:lvl5pPr marR="0" lvl="4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latin typeface="Calibri"/>
                <a:ea typeface="Calibri"/>
                <a:cs typeface="Calibri"/>
                <a:sym typeface="Calibri"/>
              </a:defRPr>
            </a:lvl5pPr>
            <a:lvl6pPr marR="0" lvl="5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latin typeface="Calibri"/>
                <a:ea typeface="Calibri"/>
                <a:cs typeface="Calibri"/>
                <a:sym typeface="Calibri"/>
              </a:defRPr>
            </a:lvl6pPr>
            <a:lvl7pPr marR="0" lvl="6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latin typeface="Calibri"/>
                <a:ea typeface="Calibri"/>
                <a:cs typeface="Calibri"/>
                <a:sym typeface="Calibri"/>
              </a:defRPr>
            </a:lvl7pPr>
            <a:lvl8pPr marR="0" lvl="7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latin typeface="Calibri"/>
                <a:ea typeface="Calibri"/>
                <a:cs typeface="Calibri"/>
                <a:sym typeface="Calibri"/>
              </a:defRPr>
            </a:lvl8pPr>
            <a:lvl9pPr marR="0" lvl="8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and Content 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Shape 42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Click to add title</a:t>
            </a:r>
          </a:p>
        </p:txBody>
      </p:sp>
      <p:sp>
        <p:nvSpPr>
          <p:cNvPr id="43" name="Shape 43"/>
          <p:cNvSpPr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Click to add text</a:t>
            </a:r>
          </a:p>
        </p:txBody>
      </p:sp>
      <p:sp>
        <p:nvSpPr>
          <p:cNvPr id="44" name="Shape 44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402872270"/>
      </p:ext>
    </p:extLst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Shape 33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Click to add title</a:t>
            </a:r>
          </a:p>
        </p:txBody>
      </p:sp>
      <p:sp>
        <p:nvSpPr>
          <p:cNvPr id="34" name="Shape 34"/>
          <p:cNvSpPr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Click to add text</a:t>
            </a:r>
          </a:p>
        </p:txBody>
      </p:sp>
      <p:sp>
        <p:nvSpPr>
          <p:cNvPr id="35" name="Shape 35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and Content 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Shape 42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Click to add title</a:t>
            </a:r>
          </a:p>
        </p:txBody>
      </p:sp>
      <p:sp>
        <p:nvSpPr>
          <p:cNvPr id="43" name="Shape 43"/>
          <p:cNvSpPr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Click to add text</a:t>
            </a:r>
          </a:p>
        </p:txBody>
      </p:sp>
      <p:sp>
        <p:nvSpPr>
          <p:cNvPr id="44" name="Shape 44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Shape 51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Click to add title</a:t>
            </a:r>
          </a:p>
        </p:txBody>
      </p:sp>
      <p:sp>
        <p:nvSpPr>
          <p:cNvPr id="52" name="Shape 52"/>
          <p:cNvSpPr>
            <a:spLocks noGrp="1"/>
          </p:cNvSpPr>
          <p:nvPr>
            <p:ph type="body" sz="half" idx="1"/>
          </p:nvPr>
        </p:nvSpPr>
        <p:spPr>
          <a:xfrm>
            <a:off x="457199" y="1578666"/>
            <a:ext cx="3977643" cy="4530085"/>
          </a:xfrm>
          <a:prstGeom prst="rect">
            <a:avLst/>
          </a:prstGeom>
        </p:spPr>
        <p:txBody>
          <a:bodyPr/>
          <a:lstStyle/>
          <a:p>
            <a:r>
              <a:t>Object</a:t>
            </a:r>
          </a:p>
        </p:txBody>
      </p:sp>
      <p:sp>
        <p:nvSpPr>
          <p:cNvPr id="53" name="Shape 53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Shape 69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Blank 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Shape 76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png"/><Relationship Id="rId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slideLayout" Target="../slideLayouts/slideLayout5.xml"/><Relationship Id="rId1" Type="http://schemas.openxmlformats.org/officeDocument/2006/relationships/slideLayout" Target="../slideLayouts/slideLayout4.xml"/><Relationship Id="rId6" Type="http://schemas.openxmlformats.org/officeDocument/2006/relationships/theme" Target="../theme/theme2.xml"/><Relationship Id="rId5" Type="http://schemas.openxmlformats.org/officeDocument/2006/relationships/slideLayout" Target="../slideLayouts/slideLayout8.xml"/><Relationship Id="rId4" Type="http://schemas.openxmlformats.org/officeDocument/2006/relationships/slideLayout" Target="../slideLayouts/slideLayout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198000" y="92075"/>
            <a:ext cx="6606000" cy="1176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45700" rIns="45700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latin typeface="Calibri"/>
                <a:ea typeface="Calibri"/>
                <a:cs typeface="Calibri"/>
                <a:sym typeface="Calibri"/>
              </a:defRPr>
            </a:lvl1pPr>
            <a:lvl2pPr marR="0" lvl="1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latin typeface="Calibri"/>
                <a:ea typeface="Calibri"/>
                <a:cs typeface="Calibri"/>
                <a:sym typeface="Calibri"/>
              </a:defRPr>
            </a:lvl2pPr>
            <a:lvl3pPr marR="0" lvl="2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latin typeface="Calibri"/>
                <a:ea typeface="Calibri"/>
                <a:cs typeface="Calibri"/>
                <a:sym typeface="Calibri"/>
              </a:defRPr>
            </a:lvl3pPr>
            <a:lvl4pPr marR="0" lvl="3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latin typeface="Calibri"/>
                <a:ea typeface="Calibri"/>
                <a:cs typeface="Calibri"/>
                <a:sym typeface="Calibri"/>
              </a:defRPr>
            </a:lvl4pPr>
            <a:lvl5pPr marR="0" lvl="4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latin typeface="Calibri"/>
                <a:ea typeface="Calibri"/>
                <a:cs typeface="Calibri"/>
                <a:sym typeface="Calibri"/>
              </a:defRPr>
            </a:lvl5pPr>
            <a:lvl6pPr marR="0" lvl="5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latin typeface="Calibri"/>
                <a:ea typeface="Calibri"/>
                <a:cs typeface="Calibri"/>
                <a:sym typeface="Calibri"/>
              </a:defRPr>
            </a:lvl6pPr>
            <a:lvl7pPr marR="0" lvl="6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latin typeface="Calibri"/>
                <a:ea typeface="Calibri"/>
                <a:cs typeface="Calibri"/>
                <a:sym typeface="Calibri"/>
              </a:defRPr>
            </a:lvl7pPr>
            <a:lvl8pPr marR="0" lvl="7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latin typeface="Calibri"/>
                <a:ea typeface="Calibri"/>
                <a:cs typeface="Calibri"/>
                <a:sym typeface="Calibri"/>
              </a:defRPr>
            </a:lvl8pPr>
            <a:lvl9pPr marR="0" lvl="8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sldNum" idx="12"/>
          </p:nvPr>
        </p:nvSpPr>
        <p:spPr>
          <a:xfrm>
            <a:off x="6553200" y="6404292"/>
            <a:ext cx="2133600" cy="26924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45700" rIns="45700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body" idx="1"/>
          </p:nvPr>
        </p:nvSpPr>
        <p:spPr>
          <a:xfrm>
            <a:off x="457200" y="1430300"/>
            <a:ext cx="8229600" cy="5257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45700" rIns="45700" bIns="45700" anchor="t" anchorCtr="0">
            <a:noAutofit/>
          </a:bodyPr>
          <a:lstStyle>
            <a:lvl1pPr marL="457200" marR="0" lvl="0" indent="-431800" algn="l" rtl="0">
              <a:spcBef>
                <a:spcPts val="700"/>
              </a:spcBef>
              <a:spcAft>
                <a:spcPts val="0"/>
              </a:spcAft>
              <a:buSzPts val="3200"/>
              <a:buFont typeface="Arial"/>
              <a:buChar char="»"/>
              <a:defRPr sz="3200" b="0" i="0" u="none" strike="noStrike" cap="none"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431800" algn="l" rtl="0">
              <a:spcBef>
                <a:spcPts val="700"/>
              </a:spcBef>
              <a:spcAft>
                <a:spcPts val="0"/>
              </a:spcAft>
              <a:buSzPts val="3200"/>
              <a:buFont typeface="Arial"/>
              <a:buChar char="–"/>
              <a:defRPr sz="3200" b="0" i="0" u="none" strike="noStrike" cap="none"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431800" algn="l" rtl="0">
              <a:spcBef>
                <a:spcPts val="700"/>
              </a:spcBef>
              <a:spcAft>
                <a:spcPts val="0"/>
              </a:spcAft>
              <a:buSzPts val="3200"/>
              <a:buFont typeface="Arial"/>
              <a:buChar char="•"/>
              <a:defRPr sz="3200" b="0" i="0" u="none" strike="noStrike" cap="none"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431800" algn="l" rtl="0">
              <a:spcBef>
                <a:spcPts val="700"/>
              </a:spcBef>
              <a:spcAft>
                <a:spcPts val="0"/>
              </a:spcAft>
              <a:buSzPts val="3200"/>
              <a:buFont typeface="Arial"/>
              <a:buChar char="–"/>
              <a:defRPr sz="3200" b="0" i="0" u="none" strike="noStrike" cap="none"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431800" algn="l" rtl="0">
              <a:spcBef>
                <a:spcPts val="700"/>
              </a:spcBef>
              <a:spcAft>
                <a:spcPts val="0"/>
              </a:spcAft>
              <a:buSzPts val="3200"/>
              <a:buFont typeface="Arial"/>
              <a:buChar char="»"/>
              <a:defRPr sz="3200" b="0" i="0" u="none" strike="noStrike" cap="none"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431800" algn="l" rtl="0">
              <a:spcBef>
                <a:spcPts val="700"/>
              </a:spcBef>
              <a:spcAft>
                <a:spcPts val="0"/>
              </a:spcAft>
              <a:buSzPts val="3200"/>
              <a:buFont typeface="Arial"/>
              <a:buChar char="•"/>
              <a:defRPr sz="3200" b="0" i="0" u="none" strike="noStrike" cap="none"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431800" algn="l" rtl="0">
              <a:spcBef>
                <a:spcPts val="700"/>
              </a:spcBef>
              <a:spcAft>
                <a:spcPts val="0"/>
              </a:spcAft>
              <a:buSzPts val="3200"/>
              <a:buFont typeface="Arial"/>
              <a:buChar char="•"/>
              <a:defRPr sz="3200" b="0" i="0" u="none" strike="noStrike" cap="none"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431800" algn="l" rtl="0">
              <a:spcBef>
                <a:spcPts val="700"/>
              </a:spcBef>
              <a:spcAft>
                <a:spcPts val="0"/>
              </a:spcAft>
              <a:buSzPts val="3200"/>
              <a:buFont typeface="Arial"/>
              <a:buChar char="•"/>
              <a:defRPr sz="3200" b="0" i="0" u="none" strike="noStrike" cap="none"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431800" algn="l" rtl="0">
              <a:spcBef>
                <a:spcPts val="700"/>
              </a:spcBef>
              <a:spcAft>
                <a:spcPts val="0"/>
              </a:spcAft>
              <a:buSzPts val="3200"/>
              <a:buFont typeface="Arial"/>
              <a:buChar char="•"/>
              <a:defRPr sz="3200" b="0" i="0" u="none" strike="noStrike" cap="none"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pic>
        <p:nvPicPr>
          <p:cNvPr id="9" name="Google Shape;9;p1"/>
          <p:cNvPicPr preferRelativeResize="0"/>
          <p:nvPr/>
        </p:nvPicPr>
        <p:blipFill rotWithShape="1">
          <a:blip r:embed="rId5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925597" y="126628"/>
            <a:ext cx="2133600" cy="1023183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Google Shape;10;p1"/>
          <p:cNvSpPr/>
          <p:nvPr/>
        </p:nvSpPr>
        <p:spPr>
          <a:xfrm>
            <a:off x="75" y="1226000"/>
            <a:ext cx="9144000" cy="128100"/>
          </a:xfrm>
          <a:prstGeom prst="rect">
            <a:avLst/>
          </a:prstGeom>
          <a:solidFill>
            <a:srgbClr val="92D050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8" r:id="rId3"/>
  </p:sldLayoutIdLst>
  <mc:AlternateContent xmlns:mc="http://schemas.openxmlformats.org/markup-compatibility/2006" xmlns:p14="http://schemas.microsoft.com/office/powerpoint/2010/main">
    <mc:Choice Requires="p14">
      <p:transition spd="slow" p14:dur="1200">
        <p:fade/>
      </p:transition>
    </mc:Choice>
    <mc:Fallback xmlns="">
      <p:transition spd="slow">
        <p:fade/>
      </p:transition>
    </mc:Fallback>
  </mc:AlternateConten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2"/>
          <p:cNvSpPr>
            <a:spLocks noGrp="1"/>
          </p:cNvSpPr>
          <p:nvPr>
            <p:ph type="title"/>
          </p:nvPr>
        </p:nvSpPr>
        <p:spPr>
          <a:xfrm>
            <a:off x="380095" y="252947"/>
            <a:ext cx="8383810" cy="68695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>
            <a:normAutofit/>
          </a:bodyPr>
          <a:lstStyle/>
          <a:p>
            <a:r>
              <a:t>Click to add title</a:t>
            </a:r>
          </a:p>
        </p:txBody>
      </p:sp>
      <p:sp>
        <p:nvSpPr>
          <p:cNvPr id="3" name="Shape 3"/>
          <p:cNvSpPr>
            <a:spLocks noGrp="1"/>
          </p:cNvSpPr>
          <p:nvPr>
            <p:ph type="body" idx="1"/>
          </p:nvPr>
        </p:nvSpPr>
        <p:spPr>
          <a:xfrm>
            <a:off x="380095" y="1381485"/>
            <a:ext cx="8383810" cy="342554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>
            <a:normAutofit/>
          </a:bodyPr>
          <a:lstStyle/>
          <a:p>
            <a:r>
              <a:t>Click to add text</a:t>
            </a:r>
          </a:p>
        </p:txBody>
      </p:sp>
      <p:sp>
        <p:nvSpPr>
          <p:cNvPr id="4" name="Shape 4"/>
          <p:cNvSpPr>
            <a:spLocks noGrp="1"/>
          </p:cNvSpPr>
          <p:nvPr>
            <p:ph type="sldNum" sz="quarter" idx="2"/>
          </p:nvPr>
        </p:nvSpPr>
        <p:spPr>
          <a:xfrm>
            <a:off x="8435128" y="6383298"/>
            <a:ext cx="251672" cy="246221"/>
          </a:xfrm>
          <a:prstGeom prst="rect">
            <a:avLst/>
          </a:prstGeom>
          <a:ln w="12700">
            <a:miter lim="400000"/>
          </a:ln>
        </p:spPr>
        <p:txBody>
          <a:bodyPr wrap="none" lIns="0" tIns="0" rIns="0" bIns="0">
            <a:spAutoFit/>
          </a:bodyPr>
          <a:lstStyle>
            <a:lvl1pPr algn="r">
              <a:defRPr>
                <a:solidFill>
                  <a:srgbClr val="888888"/>
                </a:solidFill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  <p:sldLayoutId id="2147483652" r:id="rId2"/>
    <p:sldLayoutId id="2147483653" r:id="rId3"/>
    <p:sldLayoutId id="2147483655" r:id="rId4"/>
    <p:sldLayoutId id="2147483656" r:id="rId5"/>
  </p:sldLayoutIdLst>
  <p:transition spd="med"/>
  <p:txStyles>
    <p:titleStyle>
      <a:lvl1pPr marL="0" marR="0" indent="0" algn="l" defTabSz="781903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104" b="1" i="0" u="none" strike="noStrike" cap="none" spc="0" baseline="0">
          <a:ln>
            <a:noFill/>
          </a:ln>
          <a:solidFill>
            <a:srgbClr val="FFFFFF"/>
          </a:solidFill>
          <a:uFillTx/>
          <a:latin typeface="Arial"/>
          <a:ea typeface="Arial"/>
          <a:cs typeface="Arial"/>
          <a:sym typeface="Arial"/>
        </a:defRPr>
      </a:lvl1pPr>
      <a:lvl2pPr marL="0" marR="0" indent="0" algn="l" defTabSz="781903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104" b="1" i="0" u="none" strike="noStrike" cap="none" spc="0" baseline="0">
          <a:ln>
            <a:noFill/>
          </a:ln>
          <a:solidFill>
            <a:srgbClr val="FFFFFF"/>
          </a:solidFill>
          <a:uFillTx/>
          <a:latin typeface="Arial"/>
          <a:ea typeface="Arial"/>
          <a:cs typeface="Arial"/>
          <a:sym typeface="Arial"/>
        </a:defRPr>
      </a:lvl2pPr>
      <a:lvl3pPr marL="0" marR="0" indent="0" algn="l" defTabSz="781903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104" b="1" i="0" u="none" strike="noStrike" cap="none" spc="0" baseline="0">
          <a:ln>
            <a:noFill/>
          </a:ln>
          <a:solidFill>
            <a:srgbClr val="FFFFFF"/>
          </a:solidFill>
          <a:uFillTx/>
          <a:latin typeface="Arial"/>
          <a:ea typeface="Arial"/>
          <a:cs typeface="Arial"/>
          <a:sym typeface="Arial"/>
        </a:defRPr>
      </a:lvl3pPr>
      <a:lvl4pPr marL="0" marR="0" indent="0" algn="l" defTabSz="781903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104" b="1" i="0" u="none" strike="noStrike" cap="none" spc="0" baseline="0">
          <a:ln>
            <a:noFill/>
          </a:ln>
          <a:solidFill>
            <a:srgbClr val="FFFFFF"/>
          </a:solidFill>
          <a:uFillTx/>
          <a:latin typeface="Arial"/>
          <a:ea typeface="Arial"/>
          <a:cs typeface="Arial"/>
          <a:sym typeface="Arial"/>
        </a:defRPr>
      </a:lvl4pPr>
      <a:lvl5pPr marL="0" marR="0" indent="0" algn="l" defTabSz="781903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104" b="1" i="0" u="none" strike="noStrike" cap="none" spc="0" baseline="0">
          <a:ln>
            <a:noFill/>
          </a:ln>
          <a:solidFill>
            <a:srgbClr val="FFFFFF"/>
          </a:solidFill>
          <a:uFillTx/>
          <a:latin typeface="Arial"/>
          <a:ea typeface="Arial"/>
          <a:cs typeface="Arial"/>
          <a:sym typeface="Arial"/>
        </a:defRPr>
      </a:lvl5pPr>
      <a:lvl6pPr marL="0" marR="0" indent="0" algn="l" defTabSz="781903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104" b="1" i="0" u="none" strike="noStrike" cap="none" spc="0" baseline="0">
          <a:ln>
            <a:noFill/>
          </a:ln>
          <a:solidFill>
            <a:srgbClr val="FFFFFF"/>
          </a:solidFill>
          <a:uFillTx/>
          <a:latin typeface="Arial"/>
          <a:ea typeface="Arial"/>
          <a:cs typeface="Arial"/>
          <a:sym typeface="Arial"/>
        </a:defRPr>
      </a:lvl6pPr>
      <a:lvl7pPr marL="0" marR="0" indent="0" algn="l" defTabSz="781903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104" b="1" i="0" u="none" strike="noStrike" cap="none" spc="0" baseline="0">
          <a:ln>
            <a:noFill/>
          </a:ln>
          <a:solidFill>
            <a:srgbClr val="FFFFFF"/>
          </a:solidFill>
          <a:uFillTx/>
          <a:latin typeface="Arial"/>
          <a:ea typeface="Arial"/>
          <a:cs typeface="Arial"/>
          <a:sym typeface="Arial"/>
        </a:defRPr>
      </a:lvl7pPr>
      <a:lvl8pPr marL="0" marR="0" indent="0" algn="l" defTabSz="781903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104" b="1" i="0" u="none" strike="noStrike" cap="none" spc="0" baseline="0">
          <a:ln>
            <a:noFill/>
          </a:ln>
          <a:solidFill>
            <a:srgbClr val="FFFFFF"/>
          </a:solidFill>
          <a:uFillTx/>
          <a:latin typeface="Arial"/>
          <a:ea typeface="Arial"/>
          <a:cs typeface="Arial"/>
          <a:sym typeface="Arial"/>
        </a:defRPr>
      </a:lvl8pPr>
      <a:lvl9pPr marL="0" marR="0" indent="0" algn="l" defTabSz="781903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104" b="1" i="0" u="none" strike="noStrike" cap="none" spc="0" baseline="0">
          <a:ln>
            <a:noFill/>
          </a:ln>
          <a:solidFill>
            <a:srgbClr val="FFFFFF"/>
          </a:solidFill>
          <a:uFillTx/>
          <a:latin typeface="Arial"/>
          <a:ea typeface="Arial"/>
          <a:cs typeface="Arial"/>
          <a:sym typeface="Arial"/>
        </a:defRPr>
      </a:lvl9pPr>
    </p:titleStyle>
    <p:bodyStyle>
      <a:lvl1pPr marL="0" marR="0" indent="0" algn="l" defTabSz="781903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539" b="0" i="0" u="none" strike="noStrike" cap="none" spc="0" baseline="0">
          <a:ln>
            <a:noFill/>
          </a:ln>
          <a:solidFill>
            <a:srgbClr val="000000"/>
          </a:solidFill>
          <a:uFillTx/>
          <a:latin typeface="Calibri"/>
          <a:ea typeface="Calibri"/>
          <a:cs typeface="Calibri"/>
          <a:sym typeface="Calibri"/>
        </a:defRPr>
      </a:lvl1pPr>
      <a:lvl2pPr marL="0" marR="0" indent="0" algn="l" defTabSz="781903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539" b="0" i="0" u="none" strike="noStrike" cap="none" spc="0" baseline="0">
          <a:ln>
            <a:noFill/>
          </a:ln>
          <a:solidFill>
            <a:srgbClr val="000000"/>
          </a:solidFill>
          <a:uFillTx/>
          <a:latin typeface="Calibri"/>
          <a:ea typeface="Calibri"/>
          <a:cs typeface="Calibri"/>
          <a:sym typeface="Calibri"/>
        </a:defRPr>
      </a:lvl2pPr>
      <a:lvl3pPr marL="0" marR="0" indent="0" algn="l" defTabSz="781903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539" b="0" i="0" u="none" strike="noStrike" cap="none" spc="0" baseline="0">
          <a:ln>
            <a:noFill/>
          </a:ln>
          <a:solidFill>
            <a:srgbClr val="000000"/>
          </a:solidFill>
          <a:uFillTx/>
          <a:latin typeface="Calibri"/>
          <a:ea typeface="Calibri"/>
          <a:cs typeface="Calibri"/>
          <a:sym typeface="Calibri"/>
        </a:defRPr>
      </a:lvl3pPr>
      <a:lvl4pPr marL="0" marR="0" indent="0" algn="l" defTabSz="781903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539" b="0" i="0" u="none" strike="noStrike" cap="none" spc="0" baseline="0">
          <a:ln>
            <a:noFill/>
          </a:ln>
          <a:solidFill>
            <a:srgbClr val="000000"/>
          </a:solidFill>
          <a:uFillTx/>
          <a:latin typeface="Calibri"/>
          <a:ea typeface="Calibri"/>
          <a:cs typeface="Calibri"/>
          <a:sym typeface="Calibri"/>
        </a:defRPr>
      </a:lvl4pPr>
      <a:lvl5pPr marL="0" marR="0" indent="0" algn="l" defTabSz="781903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539" b="0" i="0" u="none" strike="noStrike" cap="none" spc="0" baseline="0">
          <a:ln>
            <a:noFill/>
          </a:ln>
          <a:solidFill>
            <a:srgbClr val="000000"/>
          </a:solidFill>
          <a:uFillTx/>
          <a:latin typeface="Calibri"/>
          <a:ea typeface="Calibri"/>
          <a:cs typeface="Calibri"/>
          <a:sym typeface="Calibri"/>
        </a:defRPr>
      </a:lvl5pPr>
      <a:lvl6pPr marL="0" marR="0" indent="0" algn="l" defTabSz="781903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539" b="0" i="0" u="none" strike="noStrike" cap="none" spc="0" baseline="0">
          <a:ln>
            <a:noFill/>
          </a:ln>
          <a:solidFill>
            <a:srgbClr val="000000"/>
          </a:solidFill>
          <a:uFillTx/>
          <a:latin typeface="Calibri"/>
          <a:ea typeface="Calibri"/>
          <a:cs typeface="Calibri"/>
          <a:sym typeface="Calibri"/>
        </a:defRPr>
      </a:lvl6pPr>
      <a:lvl7pPr marL="0" marR="0" indent="0" algn="l" defTabSz="781903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539" b="0" i="0" u="none" strike="noStrike" cap="none" spc="0" baseline="0">
          <a:ln>
            <a:noFill/>
          </a:ln>
          <a:solidFill>
            <a:srgbClr val="000000"/>
          </a:solidFill>
          <a:uFillTx/>
          <a:latin typeface="Calibri"/>
          <a:ea typeface="Calibri"/>
          <a:cs typeface="Calibri"/>
          <a:sym typeface="Calibri"/>
        </a:defRPr>
      </a:lvl7pPr>
      <a:lvl8pPr marL="0" marR="0" indent="0" algn="l" defTabSz="781903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539" b="0" i="0" u="none" strike="noStrike" cap="none" spc="0" baseline="0">
          <a:ln>
            <a:noFill/>
          </a:ln>
          <a:solidFill>
            <a:srgbClr val="000000"/>
          </a:solidFill>
          <a:uFillTx/>
          <a:latin typeface="Calibri"/>
          <a:ea typeface="Calibri"/>
          <a:cs typeface="Calibri"/>
          <a:sym typeface="Calibri"/>
        </a:defRPr>
      </a:lvl8pPr>
      <a:lvl9pPr marL="0" marR="0" indent="0" algn="l" defTabSz="781903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539" b="0" i="0" u="none" strike="noStrike" cap="none" spc="0" baseline="0">
          <a:ln>
            <a:noFill/>
          </a:ln>
          <a:solidFill>
            <a:srgbClr val="000000"/>
          </a:solidFill>
          <a:uFillTx/>
          <a:latin typeface="Calibri"/>
          <a:ea typeface="Calibri"/>
          <a:cs typeface="Calibri"/>
          <a:sym typeface="Calibri"/>
        </a:defRPr>
      </a:lvl9pPr>
    </p:bodyStyle>
    <p:otherStyle>
      <a:lvl1pPr marL="0" marR="0" indent="0" algn="r" defTabSz="781903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539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"/>
        </a:defRPr>
      </a:lvl1pPr>
      <a:lvl2pPr marL="0" marR="0" indent="0" algn="r" defTabSz="781903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539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"/>
        </a:defRPr>
      </a:lvl2pPr>
      <a:lvl3pPr marL="0" marR="0" indent="0" algn="r" defTabSz="781903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539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"/>
        </a:defRPr>
      </a:lvl3pPr>
      <a:lvl4pPr marL="0" marR="0" indent="0" algn="r" defTabSz="781903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539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"/>
        </a:defRPr>
      </a:lvl4pPr>
      <a:lvl5pPr marL="0" marR="0" indent="0" algn="r" defTabSz="781903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539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"/>
        </a:defRPr>
      </a:lvl5pPr>
      <a:lvl6pPr marL="0" marR="0" indent="0" algn="r" defTabSz="781903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539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"/>
        </a:defRPr>
      </a:lvl6pPr>
      <a:lvl7pPr marL="0" marR="0" indent="0" algn="r" defTabSz="781903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539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"/>
        </a:defRPr>
      </a:lvl7pPr>
      <a:lvl8pPr marL="0" marR="0" indent="0" algn="r" defTabSz="781903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539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"/>
        </a:defRPr>
      </a:lvl8pPr>
      <a:lvl9pPr marL="0" marR="0" indent="0" algn="r" defTabSz="781903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539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6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5.png"/><Relationship Id="rId4" Type="http://schemas.openxmlformats.org/officeDocument/2006/relationships/image" Target="../media/image16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0.png"/><Relationship Id="rId4" Type="http://schemas.openxmlformats.org/officeDocument/2006/relationships/image" Target="../media/image39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" name="Shape 167"/>
          <p:cNvSpPr/>
          <p:nvPr/>
        </p:nvSpPr>
        <p:spPr>
          <a:xfrm>
            <a:off x="75628" y="274502"/>
            <a:ext cx="5852872" cy="646460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0"/>
                </a:moveTo>
                <a:lnTo>
                  <a:pt x="0" y="0"/>
                </a:lnTo>
                <a:lnTo>
                  <a:pt x="0" y="21600"/>
                </a:lnTo>
                <a:lnTo>
                  <a:pt x="17272" y="21600"/>
                </a:lnTo>
                <a:lnTo>
                  <a:pt x="21600" y="0"/>
                </a:lnTo>
                <a:close/>
              </a:path>
            </a:pathLst>
          </a:custGeom>
          <a:solidFill>
            <a:srgbClr val="8400C6"/>
          </a:solidFill>
          <a:ln w="12700">
            <a:miter lim="400000"/>
          </a:ln>
        </p:spPr>
        <p:txBody>
          <a:bodyPr lIns="39094" tIns="39094" rIns="39094" bIns="39094"/>
          <a:lstStyle/>
          <a:p>
            <a:pPr>
              <a:defRPr>
                <a:latin typeface="Calibri"/>
                <a:ea typeface="Calibri"/>
                <a:cs typeface="Calibri"/>
                <a:sym typeface="Calibri"/>
              </a:defRPr>
            </a:pPr>
            <a:endParaRPr sz="1368"/>
          </a:p>
        </p:txBody>
      </p:sp>
      <p:sp>
        <p:nvSpPr>
          <p:cNvPr id="168" name="Shape 168"/>
          <p:cNvSpPr/>
          <p:nvPr/>
        </p:nvSpPr>
        <p:spPr>
          <a:xfrm>
            <a:off x="390955" y="5507273"/>
            <a:ext cx="2199815" cy="764578"/>
          </a:xfrm>
          <a:prstGeom prst="rect">
            <a:avLst/>
          </a:prstGeom>
          <a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 w="12700">
            <a:miter lim="400000"/>
          </a:ln>
        </p:spPr>
        <p:txBody>
          <a:bodyPr lIns="39094" tIns="39094" rIns="39094" bIns="39094"/>
          <a:lstStyle/>
          <a:p>
            <a:pPr>
              <a:defRPr>
                <a:latin typeface="Calibri"/>
                <a:ea typeface="Calibri"/>
                <a:cs typeface="Calibri"/>
                <a:sym typeface="Calibri"/>
              </a:defRPr>
            </a:pPr>
            <a:endParaRPr sz="1368"/>
          </a:p>
        </p:txBody>
      </p:sp>
      <p:sp>
        <p:nvSpPr>
          <p:cNvPr id="169" name="Shape 169"/>
          <p:cNvSpPr>
            <a:spLocks noGrp="1"/>
          </p:cNvSpPr>
          <p:nvPr>
            <p:ph type="title"/>
          </p:nvPr>
        </p:nvSpPr>
        <p:spPr>
          <a:xfrm>
            <a:off x="790648" y="-243938"/>
            <a:ext cx="5633814" cy="1554908"/>
          </a:xfrm>
          <a:prstGeom prst="rect">
            <a:avLst/>
          </a:prstGeom>
        </p:spPr>
        <p:txBody>
          <a:bodyPr>
            <a:noAutofit/>
          </a:bodyPr>
          <a:lstStyle/>
          <a:p>
            <a:pPr indent="10860">
              <a:spcBef>
                <a:spcPts val="86"/>
              </a:spcBef>
            </a:pPr>
            <a:r>
              <a:rPr lang="en-GB" sz="3078"/>
              <a:t>DofE presentation evening</a:t>
            </a:r>
            <a:endParaRPr sz="3078" spc="-86"/>
          </a:p>
        </p:txBody>
      </p:sp>
      <p:sp>
        <p:nvSpPr>
          <p:cNvPr id="170" name="Shape 170"/>
          <p:cNvSpPr/>
          <p:nvPr/>
        </p:nvSpPr>
        <p:spPr>
          <a:xfrm>
            <a:off x="682604" y="1759044"/>
            <a:ext cx="6303374" cy="166994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 anchor="t">
            <a:spAutoFit/>
          </a:bodyPr>
          <a:lstStyle/>
          <a:p>
            <a:pPr marR="981710" indent="10795">
              <a:spcBef>
                <a:spcPts val="86"/>
              </a:spcBef>
              <a:defRPr sz="3600" b="1" spc="-5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rPr lang="en-GB" sz="2700" spc="-4"/>
              <a:t>Tuesday 7th March 2023</a:t>
            </a:r>
            <a:endParaRPr lang="en-US" sz="2700"/>
          </a:p>
          <a:p>
            <a:pPr marR="981723" indent="10860">
              <a:spcBef>
                <a:spcPts val="86"/>
              </a:spcBef>
              <a:defRPr sz="3600" b="1" spc="-5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pPr>
            <a:endParaRPr lang="en-GB" sz="3078" spc="-4"/>
          </a:p>
          <a:p>
            <a:pPr marR="981723" indent="10860">
              <a:spcBef>
                <a:spcPts val="86"/>
              </a:spcBef>
              <a:defRPr sz="3600" b="1" spc="-5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pPr>
            <a:endParaRPr lang="en-GB" sz="3078" spc="-4"/>
          </a:p>
          <a:p>
            <a:pPr marR="981723" indent="10860">
              <a:spcBef>
                <a:spcPts val="86"/>
              </a:spcBef>
              <a:defRPr sz="3600" b="1" spc="-5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pPr>
            <a:endParaRPr lang="en-GB" sz="1710" spc="-4"/>
          </a:p>
        </p:txBody>
      </p:sp>
      <p:pic>
        <p:nvPicPr>
          <p:cNvPr id="3" name="Picture 2" descr="A group of people posing for a photo&#10;&#10;Description automatically generated with medium confidence">
            <a:extLst>
              <a:ext uri="{FF2B5EF4-FFF2-40B4-BE49-F238E27FC236}">
                <a16:creationId xmlns:a16="http://schemas.microsoft.com/office/drawing/2014/main" id="{B7C34C0D-2783-FA16-0E73-F02B7B6D7C8B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79868" y="2591759"/>
            <a:ext cx="5204833" cy="3874372"/>
          </a:xfrm>
          <a:prstGeom prst="rect">
            <a:avLst/>
          </a:prstGeom>
        </p:spPr>
      </p:pic>
      <p:sp>
        <p:nvSpPr>
          <p:cNvPr id="2" name="Shape 170">
            <a:extLst>
              <a:ext uri="{FF2B5EF4-FFF2-40B4-BE49-F238E27FC236}">
                <a16:creationId xmlns:a16="http://schemas.microsoft.com/office/drawing/2014/main" id="{78556B59-B738-0866-34F5-95536ABDFE52}"/>
              </a:ext>
            </a:extLst>
          </p:cNvPr>
          <p:cNvSpPr/>
          <p:nvPr/>
        </p:nvSpPr>
        <p:spPr>
          <a:xfrm>
            <a:off x="682465" y="1035387"/>
            <a:ext cx="6303374" cy="166994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 anchor="t">
            <a:spAutoFit/>
          </a:bodyPr>
          <a:lstStyle/>
          <a:p>
            <a:pPr marR="981723" indent="10860">
              <a:spcBef>
                <a:spcPts val="86"/>
              </a:spcBef>
              <a:defRPr sz="3600" b="1" spc="-5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rPr lang="en-GB" sz="2736" spc="-4"/>
              <a:t>DofE Information Evening</a:t>
            </a:r>
            <a:endParaRPr lang="en-US" sz="3078"/>
          </a:p>
          <a:p>
            <a:pPr marR="981723" indent="10860">
              <a:spcBef>
                <a:spcPts val="86"/>
              </a:spcBef>
              <a:defRPr sz="3600" b="1" spc="-5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pPr>
            <a:endParaRPr lang="en-GB" sz="3078" spc="-4"/>
          </a:p>
          <a:p>
            <a:pPr marR="981723" indent="10860">
              <a:spcBef>
                <a:spcPts val="86"/>
              </a:spcBef>
              <a:defRPr sz="3600" b="1" spc="-5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pPr>
            <a:endParaRPr lang="en-GB" sz="3078" spc="-4"/>
          </a:p>
          <a:p>
            <a:pPr marR="981723" indent="10860">
              <a:spcBef>
                <a:spcPts val="86"/>
              </a:spcBef>
              <a:defRPr sz="3600" b="1" spc="-5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pPr>
            <a:endParaRPr lang="en-GB" sz="1710" spc="-4"/>
          </a:p>
        </p:txBody>
      </p:sp>
    </p:spTree>
    <p:extLst>
      <p:ext uri="{BB962C8B-B14F-4D97-AF65-F5344CB8AC3E}">
        <p14:creationId xmlns:p14="http://schemas.microsoft.com/office/powerpoint/2010/main" val="4151055012"/>
      </p:ext>
    </p:extLst>
  </p:cSld>
  <p:clrMapOvr>
    <a:masterClrMapping/>
  </p:clrMapOvr>
  <p:transition spd="slow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Shape 104"/>
          <p:cNvSpPr/>
          <p:nvPr/>
        </p:nvSpPr>
        <p:spPr>
          <a:xfrm>
            <a:off x="-3" y="198201"/>
            <a:ext cx="9142812" cy="6464605"/>
          </a:xfrm>
          <a:prstGeom prst="rect">
            <a:avLst/>
          </a:prstGeom>
          <a:solidFill>
            <a:srgbClr val="8400C6"/>
          </a:solidFill>
          <a:ln w="12700">
            <a:miter lim="400000"/>
          </a:ln>
        </p:spPr>
        <p:txBody>
          <a:bodyPr lIns="39094" tIns="39094" rIns="39094" bIns="39094"/>
          <a:lstStyle/>
          <a:p>
            <a:pPr>
              <a:defRPr>
                <a:latin typeface="Calibri"/>
                <a:ea typeface="Calibri"/>
                <a:cs typeface="Calibri"/>
                <a:sym typeface="Calibri"/>
              </a:defRPr>
            </a:pPr>
            <a:endParaRPr sz="1368"/>
          </a:p>
        </p:txBody>
      </p:sp>
      <p:sp>
        <p:nvSpPr>
          <p:cNvPr id="105" name="Shape 105"/>
          <p:cNvSpPr/>
          <p:nvPr/>
        </p:nvSpPr>
        <p:spPr>
          <a:xfrm>
            <a:off x="390952" y="1289998"/>
            <a:ext cx="8360903" cy="4981853"/>
          </a:xfrm>
          <a:prstGeom prst="rect">
            <a:avLst/>
          </a:prstGeom>
          <a:solidFill>
            <a:srgbClr val="FFFFFF"/>
          </a:solidFill>
          <a:ln w="12700">
            <a:miter lim="400000"/>
          </a:ln>
        </p:spPr>
        <p:txBody>
          <a:bodyPr lIns="39094" tIns="39094" rIns="39094" bIns="39094"/>
          <a:lstStyle/>
          <a:p>
            <a:pPr>
              <a:defRPr>
                <a:latin typeface="Calibri"/>
                <a:ea typeface="Calibri"/>
                <a:cs typeface="Calibri"/>
                <a:sym typeface="Calibri"/>
              </a:defRPr>
            </a:pPr>
            <a:endParaRPr sz="1368"/>
          </a:p>
        </p:txBody>
      </p:sp>
      <p:sp>
        <p:nvSpPr>
          <p:cNvPr id="106" name="Shape 106"/>
          <p:cNvSpPr>
            <a:spLocks noGrp="1"/>
          </p:cNvSpPr>
          <p:nvPr>
            <p:ph type="title" idx="4294967295"/>
          </p:nvPr>
        </p:nvSpPr>
        <p:spPr>
          <a:xfrm>
            <a:off x="380091" y="436515"/>
            <a:ext cx="6814305" cy="647256"/>
          </a:xfrm>
          <a:prstGeom prst="rect">
            <a:avLst/>
          </a:prstGeom>
        </p:spPr>
        <p:txBody>
          <a:bodyPr/>
          <a:lstStyle>
            <a:lvl1pPr indent="12700">
              <a:spcBef>
                <a:spcPts val="100"/>
              </a:spcBef>
            </a:lvl1pPr>
          </a:lstStyle>
          <a:p>
            <a:r>
              <a:t>What is involved?</a:t>
            </a:r>
          </a:p>
        </p:txBody>
      </p:sp>
      <p:pic>
        <p:nvPicPr>
          <p:cNvPr id="3" name="Picture 2" descr="Graphical user interface&#10;&#10;Description automatically generated with medium confidence">
            <a:extLst>
              <a:ext uri="{FF2B5EF4-FFF2-40B4-BE49-F238E27FC236}">
                <a16:creationId xmlns:a16="http://schemas.microsoft.com/office/drawing/2014/main" id="{88E0BD4B-3D2B-4B02-6886-074BFD5D195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3565" y="1591596"/>
            <a:ext cx="7765164" cy="37090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3612041"/>
      </p:ext>
    </p:extLst>
  </p:cSld>
  <p:clrMapOvr>
    <a:masterClrMapping/>
  </p:clrMapOvr>
  <p:transition spd="slow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ext, person, screenshot&#10;&#10;Description automatically generated">
            <a:extLst>
              <a:ext uri="{FF2B5EF4-FFF2-40B4-BE49-F238E27FC236}">
                <a16:creationId xmlns:a16="http://schemas.microsoft.com/office/drawing/2014/main" id="{E0F9D960-3898-29C4-432D-1BAB0C7E3A4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964" y="441218"/>
            <a:ext cx="8970830" cy="58227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0822536"/>
      </p:ext>
    </p:extLst>
  </p:cSld>
  <p:clrMapOvr>
    <a:masterClrMapping/>
  </p:clrMapOvr>
  <p:transition spd="med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erson wearing boxing gloves&#10;&#10;Description automatically generated with medium confidence">
            <a:extLst>
              <a:ext uri="{FF2B5EF4-FFF2-40B4-BE49-F238E27FC236}">
                <a16:creationId xmlns:a16="http://schemas.microsoft.com/office/drawing/2014/main" id="{57471266-5C01-2FE5-7881-04E1F0863E6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1522" y="428756"/>
            <a:ext cx="8901097" cy="57640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4696483"/>
      </p:ext>
    </p:extLst>
  </p:cSld>
  <p:clrMapOvr>
    <a:masterClrMapping/>
  </p:clrMapOvr>
  <p:transition spd="med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116BECBF-3926-8702-B49D-DE92CA71FA1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1622" y="348560"/>
            <a:ext cx="8851925" cy="59445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5815158"/>
      </p:ext>
    </p:extLst>
  </p:cSld>
  <p:clrMapOvr>
    <a:masterClrMapping/>
  </p:clrMapOvr>
  <p:transition spd="med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Graphical user interface&#10;&#10;Description automatically generated with medium confidence">
            <a:extLst>
              <a:ext uri="{FF2B5EF4-FFF2-40B4-BE49-F238E27FC236}">
                <a16:creationId xmlns:a16="http://schemas.microsoft.com/office/drawing/2014/main" id="{ED9ECA2A-84DD-F29B-98CF-A17EC0D4CD0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1348" y="579123"/>
            <a:ext cx="8456786" cy="5553564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BB07F42D-D0C1-67E8-6001-51A1C6F2835C}"/>
              </a:ext>
            </a:extLst>
          </p:cNvPr>
          <p:cNvSpPr txBox="1"/>
          <p:nvPr/>
        </p:nvSpPr>
        <p:spPr>
          <a:xfrm>
            <a:off x="1162841" y="3345880"/>
            <a:ext cx="3308079" cy="973684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39094" tIns="39094" rIns="39094" bIns="39094" numCol="1" spcCol="38100" rtlCol="0" anchor="t">
            <a:spAutoFit/>
          </a:bodyPr>
          <a:lstStyle/>
          <a:p>
            <a:pPr defTabSz="781903"/>
            <a:r>
              <a:rPr lang="en-US" sz="1539"/>
              <a:t>Deadline for submitting volunteering,</a:t>
            </a:r>
          </a:p>
          <a:p>
            <a:pPr defTabSz="781903"/>
            <a:r>
              <a:rPr lang="en-US" sz="1368"/>
              <a:t>skill and physical reports is Wednesday 5</a:t>
            </a:r>
            <a:r>
              <a:rPr lang="en-US" sz="1368" baseline="30000"/>
              <a:t>th</a:t>
            </a:r>
            <a:r>
              <a:rPr lang="en-US" sz="1368"/>
              <a:t> July 2023.</a:t>
            </a:r>
          </a:p>
          <a:p>
            <a:pPr defTabSz="781903"/>
            <a:endParaRPr lang="en-US" sz="1539"/>
          </a:p>
        </p:txBody>
      </p:sp>
    </p:spTree>
    <p:extLst>
      <p:ext uri="{BB962C8B-B14F-4D97-AF65-F5344CB8AC3E}">
        <p14:creationId xmlns:p14="http://schemas.microsoft.com/office/powerpoint/2010/main" val="2589066150"/>
      </p:ext>
    </p:extLst>
  </p:cSld>
  <p:clrMapOvr>
    <a:masterClrMapping/>
  </p:clrMapOvr>
  <p:transition spd="med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Graphical user interface, text, application, email&#10;&#10;Description automatically generated">
            <a:extLst>
              <a:ext uri="{FF2B5EF4-FFF2-40B4-BE49-F238E27FC236}">
                <a16:creationId xmlns:a16="http://schemas.microsoft.com/office/drawing/2014/main" id="{449BE47F-782C-7A8F-F79F-AAB253EDC6E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604" y="529000"/>
            <a:ext cx="8914760" cy="5022266"/>
          </a:xfrm>
          <a:prstGeom prst="rect">
            <a:avLst/>
          </a:prstGeom>
        </p:spPr>
      </p:pic>
      <p:sp>
        <p:nvSpPr>
          <p:cNvPr id="4" name="Shape 168">
            <a:extLst>
              <a:ext uri="{FF2B5EF4-FFF2-40B4-BE49-F238E27FC236}">
                <a16:creationId xmlns:a16="http://schemas.microsoft.com/office/drawing/2014/main" id="{C3216794-076D-B7E9-1154-62264382DDF1}"/>
              </a:ext>
            </a:extLst>
          </p:cNvPr>
          <p:cNvSpPr/>
          <p:nvPr/>
        </p:nvSpPr>
        <p:spPr>
          <a:xfrm>
            <a:off x="5583638" y="5296758"/>
            <a:ext cx="2199815" cy="764578"/>
          </a:xfrm>
          <a:prstGeom prst="rect">
            <a:avLst/>
          </a:prstGeom>
          <a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 w="12700">
            <a:miter lim="400000"/>
          </a:ln>
        </p:spPr>
        <p:txBody>
          <a:bodyPr lIns="39094" tIns="39094" rIns="39094" bIns="39094"/>
          <a:lstStyle/>
          <a:p>
            <a:pPr>
              <a:defRPr>
                <a:latin typeface="Calibri"/>
                <a:ea typeface="Calibri"/>
                <a:cs typeface="Calibri"/>
                <a:sym typeface="Calibri"/>
              </a:defRPr>
            </a:pPr>
            <a:endParaRPr sz="1368"/>
          </a:p>
        </p:txBody>
      </p:sp>
    </p:spTree>
    <p:extLst>
      <p:ext uri="{BB962C8B-B14F-4D97-AF65-F5344CB8AC3E}">
        <p14:creationId xmlns:p14="http://schemas.microsoft.com/office/powerpoint/2010/main" val="751564007"/>
      </p:ext>
    </p:extLst>
  </p:cSld>
  <p:clrMapOvr>
    <a:masterClrMapping/>
  </p:clrMapOvr>
  <p:transition spd="med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Graphical user interface, text, application&#10;&#10;Description automatically generated">
            <a:extLst>
              <a:ext uri="{FF2B5EF4-FFF2-40B4-BE49-F238E27FC236}">
                <a16:creationId xmlns:a16="http://schemas.microsoft.com/office/drawing/2014/main" id="{EE7336B6-5733-783C-5964-812C6E0A59E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9117" y="652451"/>
            <a:ext cx="9259404" cy="52797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9060528"/>
      </p:ext>
    </p:extLst>
  </p:cSld>
  <p:clrMapOvr>
    <a:masterClrMapping/>
  </p:clrMapOvr>
  <p:transition spd="med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erson riding a bike&#10;&#10;Description automatically generated with low confidence">
            <a:extLst>
              <a:ext uri="{FF2B5EF4-FFF2-40B4-BE49-F238E27FC236}">
                <a16:creationId xmlns:a16="http://schemas.microsoft.com/office/drawing/2014/main" id="{017CF3B1-19AF-711C-1062-3C6E19AAD25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1195" y="472919"/>
            <a:ext cx="8794281" cy="5378270"/>
          </a:xfrm>
          <a:prstGeom prst="rect">
            <a:avLst/>
          </a:prstGeom>
        </p:spPr>
      </p:pic>
      <p:sp>
        <p:nvSpPr>
          <p:cNvPr id="5" name="Shape 168">
            <a:extLst>
              <a:ext uri="{FF2B5EF4-FFF2-40B4-BE49-F238E27FC236}">
                <a16:creationId xmlns:a16="http://schemas.microsoft.com/office/drawing/2014/main" id="{A44F99E2-3AB0-0133-1DBA-8CD7FDFC72AC}"/>
              </a:ext>
            </a:extLst>
          </p:cNvPr>
          <p:cNvSpPr/>
          <p:nvPr/>
        </p:nvSpPr>
        <p:spPr>
          <a:xfrm>
            <a:off x="521273" y="5637591"/>
            <a:ext cx="2199815" cy="764578"/>
          </a:xfrm>
          <a:prstGeom prst="rect">
            <a:avLst/>
          </a:prstGeom>
          <a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 w="12700">
            <a:miter lim="400000"/>
          </a:ln>
        </p:spPr>
        <p:txBody>
          <a:bodyPr lIns="39094" tIns="39094" rIns="39094" bIns="39094"/>
          <a:lstStyle/>
          <a:p>
            <a:pPr>
              <a:defRPr>
                <a:latin typeface="Calibri"/>
                <a:ea typeface="Calibri"/>
                <a:cs typeface="Calibri"/>
                <a:sym typeface="Calibri"/>
              </a:defRPr>
            </a:pPr>
            <a:endParaRPr sz="1368"/>
          </a:p>
        </p:txBody>
      </p:sp>
    </p:spTree>
    <p:extLst>
      <p:ext uri="{BB962C8B-B14F-4D97-AF65-F5344CB8AC3E}">
        <p14:creationId xmlns:p14="http://schemas.microsoft.com/office/powerpoint/2010/main" val="4294664425"/>
      </p:ext>
    </p:extLst>
  </p:cSld>
  <p:clrMapOvr>
    <a:masterClrMapping/>
  </p:clrMapOvr>
  <p:transition spd="med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Shape 151"/>
          <p:cNvSpPr/>
          <p:nvPr/>
        </p:nvSpPr>
        <p:spPr>
          <a:xfrm>
            <a:off x="4897198" y="198202"/>
            <a:ext cx="4245607" cy="3232296"/>
          </a:xfrm>
          <a:prstGeom prst="rect">
            <a:avLst/>
          </a:prstGeom>
          <a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 w="12700">
            <a:miter lim="400000"/>
          </a:ln>
        </p:spPr>
        <p:txBody>
          <a:bodyPr lIns="39094" tIns="39094" rIns="39094" bIns="39094"/>
          <a:lstStyle/>
          <a:p>
            <a:pPr>
              <a:defRPr>
                <a:latin typeface="Calibri"/>
                <a:ea typeface="Calibri"/>
                <a:cs typeface="Calibri"/>
                <a:sym typeface="Calibri"/>
              </a:defRPr>
            </a:pPr>
            <a:endParaRPr sz="1368"/>
          </a:p>
        </p:txBody>
      </p:sp>
      <p:sp>
        <p:nvSpPr>
          <p:cNvPr id="152" name="Shape 152"/>
          <p:cNvSpPr/>
          <p:nvPr/>
        </p:nvSpPr>
        <p:spPr>
          <a:xfrm>
            <a:off x="4636562" y="3430497"/>
            <a:ext cx="4506243" cy="3232306"/>
          </a:xfrm>
          <a:prstGeom prst="rect">
            <a:avLst/>
          </a:prstGeom>
          <a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 w="12700">
            <a:miter lim="400000"/>
          </a:ln>
        </p:spPr>
        <p:txBody>
          <a:bodyPr lIns="39094" tIns="39094" rIns="39094" bIns="39094"/>
          <a:lstStyle/>
          <a:p>
            <a:pPr>
              <a:defRPr>
                <a:latin typeface="Calibri"/>
                <a:ea typeface="Calibri"/>
                <a:cs typeface="Calibri"/>
                <a:sym typeface="Calibri"/>
              </a:defRPr>
            </a:pPr>
            <a:endParaRPr sz="1368"/>
          </a:p>
        </p:txBody>
      </p:sp>
      <p:sp>
        <p:nvSpPr>
          <p:cNvPr id="153" name="Shape 153"/>
          <p:cNvSpPr/>
          <p:nvPr/>
        </p:nvSpPr>
        <p:spPr>
          <a:xfrm>
            <a:off x="-2" y="198198"/>
            <a:ext cx="5852872" cy="646460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0"/>
                </a:moveTo>
                <a:lnTo>
                  <a:pt x="0" y="0"/>
                </a:lnTo>
                <a:lnTo>
                  <a:pt x="0" y="21600"/>
                </a:lnTo>
                <a:lnTo>
                  <a:pt x="17272" y="21600"/>
                </a:lnTo>
                <a:lnTo>
                  <a:pt x="21600" y="0"/>
                </a:lnTo>
                <a:close/>
              </a:path>
            </a:pathLst>
          </a:custGeom>
          <a:solidFill>
            <a:srgbClr val="8400C6"/>
          </a:solidFill>
          <a:ln w="12700">
            <a:miter lim="400000"/>
          </a:ln>
        </p:spPr>
        <p:txBody>
          <a:bodyPr lIns="39094" tIns="39094" rIns="39094" bIns="39094"/>
          <a:lstStyle/>
          <a:p>
            <a:pPr>
              <a:defRPr>
                <a:latin typeface="Calibri"/>
                <a:ea typeface="Calibri"/>
                <a:cs typeface="Calibri"/>
                <a:sym typeface="Calibri"/>
              </a:defRPr>
            </a:pPr>
            <a:endParaRPr sz="1368"/>
          </a:p>
        </p:txBody>
      </p:sp>
      <p:sp>
        <p:nvSpPr>
          <p:cNvPr id="154" name="Shape 154"/>
          <p:cNvSpPr/>
          <p:nvPr/>
        </p:nvSpPr>
        <p:spPr>
          <a:xfrm>
            <a:off x="390955" y="5507273"/>
            <a:ext cx="2199815" cy="764578"/>
          </a:xfrm>
          <a:prstGeom prst="rect">
            <a:avLst/>
          </a:prstGeom>
          <a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 w="12700">
            <a:miter lim="400000"/>
          </a:ln>
        </p:spPr>
        <p:txBody>
          <a:bodyPr lIns="39094" tIns="39094" rIns="39094" bIns="39094"/>
          <a:lstStyle/>
          <a:p>
            <a:pPr>
              <a:defRPr>
                <a:latin typeface="Calibri"/>
                <a:ea typeface="Calibri"/>
                <a:cs typeface="Calibri"/>
                <a:sym typeface="Calibri"/>
              </a:defRPr>
            </a:pPr>
            <a:endParaRPr sz="1368"/>
          </a:p>
        </p:txBody>
      </p:sp>
      <p:sp>
        <p:nvSpPr>
          <p:cNvPr id="155" name="Shape 155"/>
          <p:cNvSpPr>
            <a:spLocks noGrp="1"/>
          </p:cNvSpPr>
          <p:nvPr>
            <p:ph type="title"/>
          </p:nvPr>
        </p:nvSpPr>
        <p:spPr>
          <a:xfrm>
            <a:off x="380095" y="436515"/>
            <a:ext cx="2271882" cy="647256"/>
          </a:xfrm>
          <a:prstGeom prst="rect">
            <a:avLst/>
          </a:prstGeom>
        </p:spPr>
        <p:txBody>
          <a:bodyPr/>
          <a:lstStyle>
            <a:lvl1pPr indent="12700">
              <a:spcBef>
                <a:spcPts val="100"/>
              </a:spcBef>
              <a:defRPr spc="-100"/>
            </a:lvl1pPr>
          </a:lstStyle>
          <a:p>
            <a:r>
              <a:t>Your role</a:t>
            </a:r>
          </a:p>
        </p:txBody>
      </p:sp>
      <p:sp>
        <p:nvSpPr>
          <p:cNvPr id="156" name="Shape 156"/>
          <p:cNvSpPr/>
          <p:nvPr/>
        </p:nvSpPr>
        <p:spPr>
          <a:xfrm>
            <a:off x="380092" y="1607289"/>
            <a:ext cx="4666047" cy="289932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>
            <a:spAutoFit/>
          </a:bodyPr>
          <a:lstStyle/>
          <a:p>
            <a:pPr marR="4344" indent="10860">
              <a:lnSpc>
                <a:spcPct val="155600"/>
              </a:lnSpc>
              <a:spcBef>
                <a:spcPts val="86"/>
              </a:spcBef>
              <a:defRPr sz="3600" b="1" spc="-4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rPr sz="3078"/>
              <a:t>Guidance  </a:t>
            </a:r>
            <a:endParaRPr lang="en-GB" sz="3078"/>
          </a:p>
          <a:p>
            <a:pPr marR="4344" indent="10860">
              <a:lnSpc>
                <a:spcPct val="155600"/>
              </a:lnSpc>
              <a:spcBef>
                <a:spcPts val="86"/>
              </a:spcBef>
              <a:defRPr sz="3600" b="1" spc="-4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rPr sz="3078"/>
              <a:t>Encouragement  </a:t>
            </a:r>
            <a:endParaRPr lang="en-GB" sz="3078"/>
          </a:p>
          <a:p>
            <a:pPr marR="4344" indent="10860">
              <a:lnSpc>
                <a:spcPct val="155600"/>
              </a:lnSpc>
              <a:spcBef>
                <a:spcPts val="86"/>
              </a:spcBef>
              <a:defRPr sz="3600" b="1" spc="-4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rPr sz="3078"/>
              <a:t>Practical</a:t>
            </a:r>
            <a:r>
              <a:rPr lang="en-GB" sz="3078"/>
              <a:t> </a:t>
            </a:r>
            <a:r>
              <a:rPr sz="3078"/>
              <a:t>support  </a:t>
            </a:r>
            <a:endParaRPr lang="en-GB" sz="3078"/>
          </a:p>
          <a:p>
            <a:pPr marR="4344" indent="10860">
              <a:lnSpc>
                <a:spcPct val="155600"/>
              </a:lnSpc>
              <a:spcBef>
                <a:spcPts val="86"/>
              </a:spcBef>
              <a:defRPr sz="3600" b="1" spc="-4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rPr sz="3078" spc="-86" err="1"/>
              <a:t>Recognising</a:t>
            </a:r>
            <a:r>
              <a:rPr sz="3078" spc="-269"/>
              <a:t> </a:t>
            </a:r>
            <a:r>
              <a:rPr sz="3078" spc="-94"/>
              <a:t>achievement</a:t>
            </a:r>
          </a:p>
        </p:txBody>
      </p:sp>
    </p:spTree>
    <p:extLst>
      <p:ext uri="{BB962C8B-B14F-4D97-AF65-F5344CB8AC3E}">
        <p14:creationId xmlns:p14="http://schemas.microsoft.com/office/powerpoint/2010/main" val="2326723072"/>
      </p:ext>
    </p:extLst>
  </p:cSld>
  <p:clrMapOvr>
    <a:masterClrMapping/>
  </p:clrMapOvr>
  <p:transition spd="slow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Graphical user interface, text, application, email&#10;&#10;Description automatically generated">
            <a:extLst>
              <a:ext uri="{FF2B5EF4-FFF2-40B4-BE49-F238E27FC236}">
                <a16:creationId xmlns:a16="http://schemas.microsoft.com/office/drawing/2014/main" id="{8BF16A8C-E2F8-E52E-C7F7-56078E46264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1344" y="437134"/>
            <a:ext cx="6318676" cy="3807003"/>
          </a:xfrm>
          <a:prstGeom prst="rect">
            <a:avLst/>
          </a:prstGeom>
        </p:spPr>
      </p:pic>
      <p:pic>
        <p:nvPicPr>
          <p:cNvPr id="5" name="Picture 4" descr="A picture containing timeline&#10;&#10;Description automatically generated">
            <a:extLst>
              <a:ext uri="{FF2B5EF4-FFF2-40B4-BE49-F238E27FC236}">
                <a16:creationId xmlns:a16="http://schemas.microsoft.com/office/drawing/2014/main" id="{C0EDC6B1-41A7-064A-1FD7-F6B568D8E12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02968" y="4263235"/>
            <a:ext cx="3968749" cy="2103436"/>
          </a:xfrm>
          <a:prstGeom prst="rect">
            <a:avLst/>
          </a:prstGeom>
        </p:spPr>
      </p:pic>
      <p:sp>
        <p:nvSpPr>
          <p:cNvPr id="6" name="Shape 168">
            <a:extLst>
              <a:ext uri="{FF2B5EF4-FFF2-40B4-BE49-F238E27FC236}">
                <a16:creationId xmlns:a16="http://schemas.microsoft.com/office/drawing/2014/main" id="{5424FD56-F51B-9AB4-C638-8BF589A3CFE3}"/>
              </a:ext>
            </a:extLst>
          </p:cNvPr>
          <p:cNvSpPr/>
          <p:nvPr/>
        </p:nvSpPr>
        <p:spPr>
          <a:xfrm>
            <a:off x="6841033" y="5560917"/>
            <a:ext cx="2199815" cy="764578"/>
          </a:xfrm>
          <a:prstGeom prst="rect">
            <a:avLst/>
          </a:prstGeom>
          <a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 w="12700">
            <a:miter lim="400000"/>
          </a:ln>
        </p:spPr>
        <p:txBody>
          <a:bodyPr lIns="39094" tIns="39094" rIns="39094" bIns="39094"/>
          <a:lstStyle/>
          <a:p>
            <a:pPr>
              <a:defRPr>
                <a:latin typeface="Calibri"/>
                <a:ea typeface="Calibri"/>
                <a:cs typeface="Calibri"/>
                <a:sym typeface="Calibri"/>
              </a:defRPr>
            </a:pPr>
            <a:endParaRPr sz="1368"/>
          </a:p>
        </p:txBody>
      </p:sp>
    </p:spTree>
    <p:extLst>
      <p:ext uri="{BB962C8B-B14F-4D97-AF65-F5344CB8AC3E}">
        <p14:creationId xmlns:p14="http://schemas.microsoft.com/office/powerpoint/2010/main" val="286895970"/>
      </p:ext>
    </p:extLst>
  </p:cSld>
  <p:clrMapOvr>
    <a:masterClrMapping/>
  </p:clrMapOvr>
  <p:transition spd="med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Google Shape;27;p4"/>
          <p:cNvPicPr preferRelativeResize="0"/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1313225"/>
            <a:ext cx="9144003" cy="5544775"/>
          </a:xfrm>
          <a:prstGeom prst="rect">
            <a:avLst/>
          </a:prstGeom>
          <a:noFill/>
          <a:ln>
            <a:noFill/>
          </a:ln>
        </p:spPr>
      </p:pic>
      <p:sp>
        <p:nvSpPr>
          <p:cNvPr id="28" name="Google Shape;28;p4"/>
          <p:cNvSpPr txBox="1">
            <a:spLocks noGrp="1"/>
          </p:cNvSpPr>
          <p:nvPr>
            <p:ph type="title"/>
          </p:nvPr>
        </p:nvSpPr>
        <p:spPr>
          <a:xfrm>
            <a:off x="114100" y="102600"/>
            <a:ext cx="6606000" cy="1040400"/>
          </a:xfrm>
          <a:prstGeom prst="rect">
            <a:avLst/>
          </a:prstGeom>
        </p:spPr>
        <p:txBody>
          <a:bodyPr spcFirstLastPara="1" wrap="square" lIns="45700" tIns="45700" rIns="45700" bIns="457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000">
                <a:latin typeface="Arial"/>
                <a:ea typeface="Arial"/>
                <a:cs typeface="Arial"/>
                <a:sym typeface="Arial"/>
              </a:rPr>
              <a:t>Sutton Coldfield Grammar School for Girls</a:t>
            </a:r>
            <a:endParaRPr sz="400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9" name="Google Shape;29;p4"/>
          <p:cNvSpPr txBox="1">
            <a:spLocks noGrp="1"/>
          </p:cNvSpPr>
          <p:nvPr>
            <p:ph type="title"/>
          </p:nvPr>
        </p:nvSpPr>
        <p:spPr>
          <a:xfrm>
            <a:off x="220050" y="5232100"/>
            <a:ext cx="8703900" cy="1626000"/>
          </a:xfrm>
          <a:prstGeom prst="rect">
            <a:avLst/>
          </a:prstGeom>
        </p:spPr>
        <p:txBody>
          <a:bodyPr spcFirstLastPara="1" wrap="square" lIns="45700" tIns="45700" rIns="45700" bIns="457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rPr>
              <a:t>Steve Wilkins</a:t>
            </a:r>
            <a:endParaRPr>
              <a:solidFill>
                <a:srgbClr val="FFFF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000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rPr>
              <a:t>Managing Director, Karos Adventure</a:t>
            </a:r>
            <a:endParaRPr sz="4000">
              <a:solidFill>
                <a:srgbClr val="FFFF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Google Shape;27;p4"/>
          <p:cNvPicPr preferRelativeResize="0"/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1313225"/>
            <a:ext cx="9144003" cy="5544775"/>
          </a:xfrm>
          <a:prstGeom prst="rect">
            <a:avLst/>
          </a:prstGeom>
          <a:noFill/>
          <a:ln>
            <a:noFill/>
          </a:ln>
        </p:spPr>
      </p:pic>
      <p:sp>
        <p:nvSpPr>
          <p:cNvPr id="29" name="Google Shape;29;p4"/>
          <p:cNvSpPr txBox="1">
            <a:spLocks noGrp="1"/>
          </p:cNvSpPr>
          <p:nvPr>
            <p:ph type="title"/>
          </p:nvPr>
        </p:nvSpPr>
        <p:spPr>
          <a:xfrm>
            <a:off x="220050" y="5232100"/>
            <a:ext cx="8703900" cy="1626000"/>
          </a:xfrm>
          <a:prstGeom prst="rect">
            <a:avLst/>
          </a:prstGeom>
        </p:spPr>
        <p:txBody>
          <a:bodyPr spcFirstLastPara="1" wrap="square" lIns="45700" tIns="45700" rIns="45700" bIns="457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rPr>
              <a:t>Information on karosadventure.com</a:t>
            </a:r>
            <a:endParaRPr sz="4000">
              <a:solidFill>
                <a:srgbClr val="FFFF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43191066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" name="Google Shape;41;p6"/>
          <p:cNvPicPr preferRelativeResize="0"/>
          <p:nvPr/>
        </p:nvPicPr>
        <p:blipFill>
          <a:blip r:embed="rId3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420475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Google Shape;28;p4">
            <a:extLst>
              <a:ext uri="{FF2B5EF4-FFF2-40B4-BE49-F238E27FC236}">
                <a16:creationId xmlns:a16="http://schemas.microsoft.com/office/drawing/2014/main" id="{43DAAE5A-3F14-AD44-4C5C-4C6901411D56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114100" y="102600"/>
            <a:ext cx="6606000" cy="1040400"/>
          </a:xfrm>
          <a:prstGeom prst="rect">
            <a:avLst/>
          </a:prstGeom>
        </p:spPr>
        <p:txBody>
          <a:bodyPr spcFirstLastPara="1" wrap="square" lIns="45700" tIns="45700" rIns="45700" bIns="457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000">
                <a:latin typeface="Arial"/>
                <a:ea typeface="Arial"/>
                <a:cs typeface="Arial"/>
                <a:sym typeface="Arial"/>
              </a:rPr>
              <a:t>Preparing for the Expedition</a:t>
            </a:r>
            <a:endParaRPr sz="4000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" name="Google Shape;46;p7"/>
          <p:cNvPicPr preferRelativeResize="0"/>
          <p:nvPr/>
        </p:nvPicPr>
        <p:blipFill>
          <a:blip r:embed="rId3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42045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Google Shape;28;p4">
            <a:extLst>
              <a:ext uri="{FF2B5EF4-FFF2-40B4-BE49-F238E27FC236}">
                <a16:creationId xmlns:a16="http://schemas.microsoft.com/office/drawing/2014/main" id="{6A199639-9683-9107-5C3E-3EEA770DC525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114100" y="102600"/>
            <a:ext cx="6606000" cy="1040400"/>
          </a:xfrm>
          <a:prstGeom prst="rect">
            <a:avLst/>
          </a:prstGeom>
        </p:spPr>
        <p:txBody>
          <a:bodyPr spcFirstLastPara="1" wrap="square" lIns="45700" tIns="45700" rIns="45700" bIns="457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000">
                <a:latin typeface="Arial"/>
                <a:ea typeface="Arial"/>
                <a:cs typeface="Arial"/>
                <a:sym typeface="Arial"/>
              </a:rPr>
              <a:t>Preparing for the Expedition</a:t>
            </a:r>
            <a:endParaRPr sz="4000"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DAB69771-D8CA-BC2D-0AB4-73730735269A}"/>
              </a:ext>
            </a:extLst>
          </p:cNvPr>
          <p:cNvCxnSpPr>
            <a:cxnSpLocks/>
          </p:cNvCxnSpPr>
          <p:nvPr/>
        </p:nvCxnSpPr>
        <p:spPr>
          <a:xfrm flipH="1">
            <a:off x="6720100" y="3657600"/>
            <a:ext cx="1955814" cy="0"/>
          </a:xfrm>
          <a:prstGeom prst="line">
            <a:avLst/>
          </a:prstGeom>
          <a:ln w="127000" cap="flat" cmpd="sng" algn="ctr">
            <a:solidFill>
              <a:srgbClr val="FFC000"/>
            </a:solidFill>
            <a:prstDash val="solid"/>
            <a:round/>
            <a:headEnd type="none" w="med" len="med"/>
            <a:tailEnd type="triangl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D5F9B7DB-9DEF-202C-D15F-46481E5E3860}"/>
              </a:ext>
            </a:extLst>
          </p:cNvPr>
          <p:cNvCxnSpPr>
            <a:cxnSpLocks/>
          </p:cNvCxnSpPr>
          <p:nvPr/>
        </p:nvCxnSpPr>
        <p:spPr>
          <a:xfrm flipH="1" flipV="1">
            <a:off x="6150429" y="1709057"/>
            <a:ext cx="2677885" cy="555172"/>
          </a:xfrm>
          <a:prstGeom prst="line">
            <a:avLst/>
          </a:prstGeom>
          <a:ln w="127000" cap="flat" cmpd="sng" algn="ctr">
            <a:solidFill>
              <a:srgbClr val="FFC000"/>
            </a:solidFill>
            <a:prstDash val="solid"/>
            <a:round/>
            <a:headEnd type="none" w="med" len="med"/>
            <a:tailEnd type="triangl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" name="Google Shape;52;p8"/>
          <p:cNvPicPr preferRelativeResize="0"/>
          <p:nvPr/>
        </p:nvPicPr>
        <p:blipFill>
          <a:blip r:embed="rId3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441325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Google Shape;28;p4">
            <a:extLst>
              <a:ext uri="{FF2B5EF4-FFF2-40B4-BE49-F238E27FC236}">
                <a16:creationId xmlns:a16="http://schemas.microsoft.com/office/drawing/2014/main" id="{D4268934-554F-7E41-406D-6734D97F4F45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114100" y="102600"/>
            <a:ext cx="6606000" cy="1040400"/>
          </a:xfrm>
          <a:prstGeom prst="rect">
            <a:avLst/>
          </a:prstGeom>
        </p:spPr>
        <p:txBody>
          <a:bodyPr spcFirstLastPara="1" wrap="square" lIns="45700" tIns="45700" rIns="45700" bIns="457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000">
                <a:latin typeface="Arial"/>
                <a:ea typeface="Arial"/>
                <a:cs typeface="Arial"/>
                <a:sym typeface="Arial"/>
              </a:rPr>
              <a:t>Preparing for the Expedition</a:t>
            </a:r>
            <a:endParaRPr sz="4000"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2" name="Straight Connector 1">
            <a:extLst>
              <a:ext uri="{FF2B5EF4-FFF2-40B4-BE49-F238E27FC236}">
                <a16:creationId xmlns:a16="http://schemas.microsoft.com/office/drawing/2014/main" id="{1A2AD81F-2226-324A-F048-823E2736C419}"/>
              </a:ext>
            </a:extLst>
          </p:cNvPr>
          <p:cNvCxnSpPr>
            <a:cxnSpLocks/>
          </p:cNvCxnSpPr>
          <p:nvPr/>
        </p:nvCxnSpPr>
        <p:spPr>
          <a:xfrm flipH="1">
            <a:off x="7957457" y="3657600"/>
            <a:ext cx="718457" cy="1153886"/>
          </a:xfrm>
          <a:prstGeom prst="line">
            <a:avLst/>
          </a:prstGeom>
          <a:ln w="127000" cap="flat" cmpd="sng" algn="ctr">
            <a:solidFill>
              <a:srgbClr val="FFC000"/>
            </a:solidFill>
            <a:prstDash val="solid"/>
            <a:round/>
            <a:headEnd type="none" w="med" len="med"/>
            <a:tailEnd type="triangl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" name="Google Shape;58;p9"/>
          <p:cNvPicPr preferRelativeResize="0"/>
          <p:nvPr/>
        </p:nvPicPr>
        <p:blipFill>
          <a:blip r:embed="rId3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100" y="1399625"/>
            <a:ext cx="9067800" cy="5100638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Google Shape;28;p4">
            <a:extLst>
              <a:ext uri="{FF2B5EF4-FFF2-40B4-BE49-F238E27FC236}">
                <a16:creationId xmlns:a16="http://schemas.microsoft.com/office/drawing/2014/main" id="{3B4FD92E-C961-51E0-2143-B512A3959160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114100" y="102600"/>
            <a:ext cx="6606000" cy="1040400"/>
          </a:xfrm>
          <a:prstGeom prst="rect">
            <a:avLst/>
          </a:prstGeom>
        </p:spPr>
        <p:txBody>
          <a:bodyPr spcFirstLastPara="1" wrap="square" lIns="45700" tIns="45700" rIns="45700" bIns="457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000">
                <a:latin typeface="Arial"/>
                <a:ea typeface="Arial"/>
                <a:cs typeface="Arial"/>
                <a:sym typeface="Arial"/>
              </a:rPr>
              <a:t>Preparing for the Expedition</a:t>
            </a:r>
            <a:endParaRPr sz="4000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" name="Google Shape;64;p10"/>
          <p:cNvPicPr preferRelativeResize="0"/>
          <p:nvPr/>
        </p:nvPicPr>
        <p:blipFill>
          <a:blip r:embed="rId3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337075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Google Shape;28;p4">
            <a:extLst>
              <a:ext uri="{FF2B5EF4-FFF2-40B4-BE49-F238E27FC236}">
                <a16:creationId xmlns:a16="http://schemas.microsoft.com/office/drawing/2014/main" id="{EE3464AC-9C2E-4EAB-9501-74C31C529FA1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114100" y="102600"/>
            <a:ext cx="6606000" cy="1040400"/>
          </a:xfrm>
          <a:prstGeom prst="rect">
            <a:avLst/>
          </a:prstGeom>
        </p:spPr>
        <p:txBody>
          <a:bodyPr spcFirstLastPara="1" wrap="square" lIns="45700" tIns="45700" rIns="45700" bIns="457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000">
                <a:latin typeface="Arial"/>
                <a:ea typeface="Arial"/>
                <a:cs typeface="Arial"/>
                <a:sym typeface="Arial"/>
              </a:rPr>
              <a:t>Preparing for the Expedition</a:t>
            </a:r>
            <a:endParaRPr sz="4000"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2" name="Straight Connector 1">
            <a:extLst>
              <a:ext uri="{FF2B5EF4-FFF2-40B4-BE49-F238E27FC236}">
                <a16:creationId xmlns:a16="http://schemas.microsoft.com/office/drawing/2014/main" id="{3F2BE2F5-AA23-43D8-E97E-6E2B80A8EE69}"/>
              </a:ext>
            </a:extLst>
          </p:cNvPr>
          <p:cNvCxnSpPr>
            <a:cxnSpLocks/>
          </p:cNvCxnSpPr>
          <p:nvPr/>
        </p:nvCxnSpPr>
        <p:spPr>
          <a:xfrm flipH="1">
            <a:off x="8425543" y="2950029"/>
            <a:ext cx="97971" cy="1251857"/>
          </a:xfrm>
          <a:prstGeom prst="line">
            <a:avLst/>
          </a:prstGeom>
          <a:ln w="127000" cap="flat" cmpd="sng" algn="ctr">
            <a:solidFill>
              <a:srgbClr val="FFC000"/>
            </a:solidFill>
            <a:prstDash val="solid"/>
            <a:round/>
            <a:headEnd type="none" w="med" len="med"/>
            <a:tailEnd type="triangl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" name="Google Shape;70;p11"/>
          <p:cNvPicPr preferRelativeResize="0"/>
          <p:nvPr/>
        </p:nvPicPr>
        <p:blipFill>
          <a:blip r:embed="rId3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399625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Google Shape;28;p4">
            <a:extLst>
              <a:ext uri="{FF2B5EF4-FFF2-40B4-BE49-F238E27FC236}">
                <a16:creationId xmlns:a16="http://schemas.microsoft.com/office/drawing/2014/main" id="{565DA4B8-159D-E63A-6A75-1A926CC9549C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114100" y="102600"/>
            <a:ext cx="6606000" cy="1040400"/>
          </a:xfrm>
          <a:prstGeom prst="rect">
            <a:avLst/>
          </a:prstGeom>
        </p:spPr>
        <p:txBody>
          <a:bodyPr spcFirstLastPara="1" wrap="square" lIns="45700" tIns="45700" rIns="45700" bIns="457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000">
                <a:latin typeface="Arial"/>
                <a:ea typeface="Arial"/>
                <a:cs typeface="Arial"/>
                <a:sym typeface="Arial"/>
              </a:rPr>
              <a:t>Preparing for the Expedition</a:t>
            </a:r>
            <a:endParaRPr sz="4000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6" name="Google Shape;76;p12"/>
          <p:cNvPicPr preferRelativeResize="0"/>
          <p:nvPr/>
        </p:nvPicPr>
        <p:blipFill>
          <a:blip r:embed="rId3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378775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Google Shape;28;p4">
            <a:extLst>
              <a:ext uri="{FF2B5EF4-FFF2-40B4-BE49-F238E27FC236}">
                <a16:creationId xmlns:a16="http://schemas.microsoft.com/office/drawing/2014/main" id="{41DD7984-0FA4-67EE-1264-8670354CDB62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114100" y="102600"/>
            <a:ext cx="6606000" cy="1040400"/>
          </a:xfrm>
          <a:prstGeom prst="rect">
            <a:avLst/>
          </a:prstGeom>
        </p:spPr>
        <p:txBody>
          <a:bodyPr spcFirstLastPara="1" wrap="square" lIns="45700" tIns="45700" rIns="45700" bIns="457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000">
                <a:latin typeface="Arial"/>
                <a:ea typeface="Arial"/>
                <a:cs typeface="Arial"/>
                <a:sym typeface="Arial"/>
              </a:rPr>
              <a:t>Preparing for the Expedition</a:t>
            </a:r>
            <a:endParaRPr sz="4000"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2" name="Straight Connector 1">
            <a:extLst>
              <a:ext uri="{FF2B5EF4-FFF2-40B4-BE49-F238E27FC236}">
                <a16:creationId xmlns:a16="http://schemas.microsoft.com/office/drawing/2014/main" id="{26763EAC-14DA-83D9-1667-789CD2023427}"/>
              </a:ext>
            </a:extLst>
          </p:cNvPr>
          <p:cNvCxnSpPr>
            <a:cxnSpLocks/>
          </p:cNvCxnSpPr>
          <p:nvPr/>
        </p:nvCxnSpPr>
        <p:spPr>
          <a:xfrm flipH="1">
            <a:off x="2253343" y="3614058"/>
            <a:ext cx="97971" cy="1251857"/>
          </a:xfrm>
          <a:prstGeom prst="line">
            <a:avLst/>
          </a:prstGeom>
          <a:ln w="127000" cap="flat" cmpd="sng" algn="ctr">
            <a:solidFill>
              <a:srgbClr val="FFC000"/>
            </a:solidFill>
            <a:prstDash val="solid"/>
            <a:round/>
            <a:headEnd type="none" w="med" len="med"/>
            <a:tailEnd type="triangl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Google Shape;27;p4"/>
          <p:cNvPicPr preferRelativeResize="0"/>
          <p:nvPr/>
        </p:nvPicPr>
        <p:blipFill rotWithShape="1">
          <a:blip r:embed="rId3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1313225"/>
            <a:ext cx="9144003" cy="5544775"/>
          </a:xfrm>
          <a:prstGeom prst="rect">
            <a:avLst/>
          </a:prstGeom>
          <a:noFill/>
          <a:ln>
            <a:noFill/>
          </a:ln>
        </p:spPr>
      </p:pic>
      <p:sp>
        <p:nvSpPr>
          <p:cNvPr id="29" name="Google Shape;29;p4"/>
          <p:cNvSpPr txBox="1">
            <a:spLocks noGrp="1"/>
          </p:cNvSpPr>
          <p:nvPr>
            <p:ph type="title"/>
          </p:nvPr>
        </p:nvSpPr>
        <p:spPr>
          <a:xfrm>
            <a:off x="220050" y="5769428"/>
            <a:ext cx="8703900" cy="1088671"/>
          </a:xfrm>
          <a:prstGeom prst="rect">
            <a:avLst/>
          </a:prstGeom>
        </p:spPr>
        <p:txBody>
          <a:bodyPr spcFirstLastPara="1" wrap="square" lIns="45700" tIns="45700" rIns="45700" bIns="457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rPr>
              <a:t>Clothing &amp; Equipment</a:t>
            </a:r>
            <a:endParaRPr sz="4000">
              <a:solidFill>
                <a:srgbClr val="FFFF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78154181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Google Shape;82;p13"/>
          <p:cNvSpPr txBox="1">
            <a:spLocks noGrp="1"/>
          </p:cNvSpPr>
          <p:nvPr>
            <p:ph type="title"/>
          </p:nvPr>
        </p:nvSpPr>
        <p:spPr>
          <a:xfrm>
            <a:off x="114100" y="102600"/>
            <a:ext cx="6606000" cy="1040400"/>
          </a:xfrm>
          <a:prstGeom prst="rect">
            <a:avLst/>
          </a:prstGeom>
        </p:spPr>
        <p:txBody>
          <a:bodyPr spcFirstLastPara="1" wrap="square" lIns="45700" tIns="45700" rIns="45700" bIns="457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Arial"/>
                <a:ea typeface="Arial"/>
                <a:cs typeface="Arial"/>
                <a:sym typeface="Arial"/>
              </a:rPr>
              <a:t>Clothing &amp; Equipment</a:t>
            </a:r>
            <a:endParaRPr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83" name="Google Shape;83;p13"/>
          <p:cNvPicPr preferRelativeResize="0"/>
          <p:nvPr/>
        </p:nvPicPr>
        <p:blipFill rotWithShape="1">
          <a:blip r:embed="rId3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14100" y="1387111"/>
            <a:ext cx="6199614" cy="4915715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03946711-370E-E284-35CC-AB4B18C8F83B}"/>
              </a:ext>
            </a:extLst>
          </p:cNvPr>
          <p:cNvSpPr txBox="1"/>
          <p:nvPr/>
        </p:nvSpPr>
        <p:spPr>
          <a:xfrm>
            <a:off x="5834743" y="1600200"/>
            <a:ext cx="3309257" cy="46320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u="sng"/>
              <a:t>Kit List </a:t>
            </a:r>
          </a:p>
          <a:p>
            <a:pPr marL="457200" indent="-45720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GB" sz="2800" b="1"/>
              <a:t>Download from website</a:t>
            </a:r>
          </a:p>
          <a:p>
            <a:pPr marL="457200" indent="-45720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GB" sz="2800" b="1"/>
              <a:t>Part of Joining Instructions</a:t>
            </a:r>
          </a:p>
          <a:p>
            <a:pPr marL="457200" indent="-45720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GB" sz="2800" b="1"/>
              <a:t>Borrow kit from family, friends or other DofE participants where practical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Google Shape;82;p13"/>
          <p:cNvSpPr txBox="1">
            <a:spLocks noGrp="1"/>
          </p:cNvSpPr>
          <p:nvPr>
            <p:ph type="title"/>
          </p:nvPr>
        </p:nvSpPr>
        <p:spPr>
          <a:xfrm>
            <a:off x="114100" y="102600"/>
            <a:ext cx="6606000" cy="1040400"/>
          </a:xfrm>
          <a:prstGeom prst="rect">
            <a:avLst/>
          </a:prstGeom>
        </p:spPr>
        <p:txBody>
          <a:bodyPr spcFirstLastPara="1" wrap="square" lIns="45700" tIns="45700" rIns="45700" bIns="457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Arial"/>
                <a:ea typeface="Arial"/>
                <a:cs typeface="Arial"/>
                <a:sym typeface="Arial"/>
              </a:rPr>
              <a:t>Rucksacks for Hire</a:t>
            </a:r>
            <a:endParaRPr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4" name="Picture 3" descr="A backpack on a white background&#10;&#10;Description automatically generated with medium confidence">
            <a:extLst>
              <a:ext uri="{FF2B5EF4-FFF2-40B4-BE49-F238E27FC236}">
                <a16:creationId xmlns:a16="http://schemas.microsoft.com/office/drawing/2014/main" id="{948422AF-1636-E0D2-52E1-E6397B196D3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34019" y="1447128"/>
            <a:ext cx="3833134" cy="3833134"/>
          </a:xfrm>
          <a:prstGeom prst="rect">
            <a:avLst/>
          </a:prstGeom>
        </p:spPr>
      </p:pic>
      <p:pic>
        <p:nvPicPr>
          <p:cNvPr id="6" name="Picture 5" descr="A picture containing green, bag, accessory&#10;&#10;Description automatically generated">
            <a:extLst>
              <a:ext uri="{FF2B5EF4-FFF2-40B4-BE49-F238E27FC236}">
                <a16:creationId xmlns:a16="http://schemas.microsoft.com/office/drawing/2014/main" id="{32603E38-55BE-528F-DA57-1B91C315D26E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25318" y="4339318"/>
            <a:ext cx="2518682" cy="2518682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03946711-370E-E284-35CC-AB4B18C8F83B}"/>
              </a:ext>
            </a:extLst>
          </p:cNvPr>
          <p:cNvSpPr txBox="1"/>
          <p:nvPr/>
        </p:nvSpPr>
        <p:spPr>
          <a:xfrm>
            <a:off x="3141889" y="1440554"/>
            <a:ext cx="5925911" cy="35394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b="1"/>
              <a:t>Standard 65 litre rucksack or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b="1"/>
              <a:t>“</a:t>
            </a:r>
            <a:r>
              <a:rPr lang="en-GB" sz="2800" b="1" err="1"/>
              <a:t>Slimjim</a:t>
            </a:r>
            <a:r>
              <a:rPr lang="en-GB" sz="2800" b="1"/>
              <a:t>” 65 litre with smaller back system.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b="1"/>
              <a:t>Limited supply available.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b="1"/>
              <a:t>£10.00 + VAT for programme.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b="1"/>
              <a:t>Ordered via school.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b="1"/>
              <a:t>Delivered to start.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b="1"/>
              <a:t>Collected at finish.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48C8451-53FE-52C0-EBDA-8F4F17B3BA5D}"/>
              </a:ext>
            </a:extLst>
          </p:cNvPr>
          <p:cNvSpPr txBox="1"/>
          <p:nvPr/>
        </p:nvSpPr>
        <p:spPr>
          <a:xfrm>
            <a:off x="243102" y="5280262"/>
            <a:ext cx="26633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/>
              <a:t>Standard 65 litre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9AAE6C6-3E9F-7FA3-93E0-2CE3A7AF15CF}"/>
              </a:ext>
            </a:extLst>
          </p:cNvPr>
          <p:cNvSpPr txBox="1"/>
          <p:nvPr/>
        </p:nvSpPr>
        <p:spPr>
          <a:xfrm>
            <a:off x="4572000" y="6216433"/>
            <a:ext cx="26633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err="1"/>
              <a:t>Slimjim</a:t>
            </a:r>
            <a:r>
              <a:rPr lang="en-GB" sz="2400" b="1"/>
              <a:t> 65 litre</a:t>
            </a:r>
          </a:p>
        </p:txBody>
      </p:sp>
    </p:spTree>
    <p:extLst>
      <p:ext uri="{BB962C8B-B14F-4D97-AF65-F5344CB8AC3E}">
        <p14:creationId xmlns:p14="http://schemas.microsoft.com/office/powerpoint/2010/main" val="269001584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Google Shape;89;p14"/>
          <p:cNvSpPr txBox="1">
            <a:spLocks noGrp="1"/>
          </p:cNvSpPr>
          <p:nvPr>
            <p:ph type="title"/>
          </p:nvPr>
        </p:nvSpPr>
        <p:spPr>
          <a:xfrm>
            <a:off x="114100" y="102600"/>
            <a:ext cx="6606000" cy="1040400"/>
          </a:xfrm>
          <a:prstGeom prst="rect">
            <a:avLst/>
          </a:prstGeom>
        </p:spPr>
        <p:txBody>
          <a:bodyPr spcFirstLastPara="1" wrap="square" lIns="45700" tIns="45700" rIns="45700" bIns="457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Arial"/>
                <a:ea typeface="Arial"/>
                <a:cs typeface="Arial"/>
                <a:sym typeface="Arial"/>
              </a:rPr>
              <a:t>Clothing &amp; Equipment</a:t>
            </a:r>
            <a:endParaRPr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90" name="Google Shape;90;p14"/>
          <p:cNvPicPr preferRelativeResize="0"/>
          <p:nvPr/>
        </p:nvPicPr>
        <p:blipFill>
          <a:blip r:embed="rId3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-5400000">
            <a:off x="1970625" y="238650"/>
            <a:ext cx="5504800" cy="77858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Google Shape;27;p4"/>
          <p:cNvPicPr preferRelativeResize="0"/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1313225"/>
            <a:ext cx="9144003" cy="5544775"/>
          </a:xfrm>
          <a:prstGeom prst="rect">
            <a:avLst/>
          </a:prstGeom>
          <a:noFill/>
          <a:ln>
            <a:noFill/>
          </a:ln>
        </p:spPr>
      </p:pic>
      <p:sp>
        <p:nvSpPr>
          <p:cNvPr id="29" name="Google Shape;29;p4"/>
          <p:cNvSpPr txBox="1">
            <a:spLocks noGrp="1"/>
          </p:cNvSpPr>
          <p:nvPr>
            <p:ph type="title"/>
          </p:nvPr>
        </p:nvSpPr>
        <p:spPr>
          <a:xfrm>
            <a:off x="220050" y="5769428"/>
            <a:ext cx="8703900" cy="1088671"/>
          </a:xfrm>
          <a:prstGeom prst="rect">
            <a:avLst/>
          </a:prstGeom>
        </p:spPr>
        <p:txBody>
          <a:bodyPr spcFirstLastPara="1" wrap="square" lIns="45700" tIns="45700" rIns="45700" bIns="457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rPr>
              <a:t>Food &amp; Menu Planning</a:t>
            </a:r>
            <a:endParaRPr sz="4000">
              <a:solidFill>
                <a:srgbClr val="FFFF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15285288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p16"/>
          <p:cNvSpPr txBox="1">
            <a:spLocks noGrp="1"/>
          </p:cNvSpPr>
          <p:nvPr>
            <p:ph type="title"/>
          </p:nvPr>
        </p:nvSpPr>
        <p:spPr>
          <a:xfrm>
            <a:off x="114100" y="102600"/>
            <a:ext cx="6606000" cy="1040400"/>
          </a:xfrm>
          <a:prstGeom prst="rect">
            <a:avLst/>
          </a:prstGeom>
        </p:spPr>
        <p:txBody>
          <a:bodyPr spcFirstLastPara="1" wrap="square" lIns="45700" tIns="45700" rIns="45700" bIns="457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Arial"/>
                <a:ea typeface="Arial"/>
                <a:cs typeface="Arial"/>
                <a:sym typeface="Arial"/>
              </a:rPr>
              <a:t>Food &amp; Menu Planning</a:t>
            </a:r>
            <a:endParaRPr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02" name="Google Shape;102;p16"/>
          <p:cNvPicPr preferRelativeResize="0"/>
          <p:nvPr/>
        </p:nvPicPr>
        <p:blipFill>
          <a:blip r:embed="rId3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-5400000">
            <a:off x="1888500" y="263799"/>
            <a:ext cx="5367001" cy="759090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p17"/>
          <p:cNvSpPr txBox="1">
            <a:spLocks noGrp="1"/>
          </p:cNvSpPr>
          <p:nvPr>
            <p:ph type="title"/>
          </p:nvPr>
        </p:nvSpPr>
        <p:spPr>
          <a:xfrm>
            <a:off x="114100" y="102600"/>
            <a:ext cx="6606000" cy="1040400"/>
          </a:xfrm>
          <a:prstGeom prst="rect">
            <a:avLst/>
          </a:prstGeom>
        </p:spPr>
        <p:txBody>
          <a:bodyPr spcFirstLastPara="1" wrap="square" lIns="45700" tIns="45700" rIns="45700" bIns="457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Arial"/>
                <a:ea typeface="Arial"/>
                <a:cs typeface="Arial"/>
                <a:sym typeface="Arial"/>
              </a:rPr>
              <a:t>Food &amp; Menu Planning</a:t>
            </a:r>
            <a:endParaRPr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09" name="Google Shape;109;p17"/>
          <p:cNvPicPr preferRelativeResize="0"/>
          <p:nvPr/>
        </p:nvPicPr>
        <p:blipFill>
          <a:blip r:embed="rId3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-5400000">
            <a:off x="1972860" y="-585287"/>
            <a:ext cx="5198284" cy="914400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Google Shape;27;p4"/>
          <p:cNvPicPr preferRelativeResize="0"/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1313225"/>
            <a:ext cx="9144003" cy="5544775"/>
          </a:xfrm>
          <a:prstGeom prst="rect">
            <a:avLst/>
          </a:prstGeom>
          <a:noFill/>
          <a:ln>
            <a:noFill/>
          </a:ln>
        </p:spPr>
      </p:pic>
      <p:sp>
        <p:nvSpPr>
          <p:cNvPr id="29" name="Google Shape;29;p4"/>
          <p:cNvSpPr txBox="1">
            <a:spLocks noGrp="1"/>
          </p:cNvSpPr>
          <p:nvPr>
            <p:ph type="title"/>
          </p:nvPr>
        </p:nvSpPr>
        <p:spPr>
          <a:xfrm>
            <a:off x="220050" y="5769428"/>
            <a:ext cx="8703900" cy="1088671"/>
          </a:xfrm>
          <a:prstGeom prst="rect">
            <a:avLst/>
          </a:prstGeom>
        </p:spPr>
        <p:txBody>
          <a:bodyPr spcFirstLastPara="1" wrap="square" lIns="45700" tIns="45700" rIns="45700" bIns="457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rPr>
              <a:t>Key Dates &amp; Locations</a:t>
            </a:r>
            <a:endParaRPr sz="4000">
              <a:solidFill>
                <a:srgbClr val="FFFF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07701565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19"/>
          <p:cNvSpPr txBox="1">
            <a:spLocks noGrp="1"/>
          </p:cNvSpPr>
          <p:nvPr>
            <p:ph type="title"/>
          </p:nvPr>
        </p:nvSpPr>
        <p:spPr>
          <a:xfrm>
            <a:off x="114100" y="102600"/>
            <a:ext cx="6606000" cy="1040400"/>
          </a:xfrm>
          <a:prstGeom prst="rect">
            <a:avLst/>
          </a:prstGeom>
        </p:spPr>
        <p:txBody>
          <a:bodyPr spcFirstLastPara="1" wrap="square" lIns="45700" tIns="45700" rIns="45700" bIns="457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Arial"/>
                <a:ea typeface="Arial"/>
                <a:cs typeface="Arial"/>
                <a:sym typeface="Arial"/>
              </a:rPr>
              <a:t>Key Dates - Bronze</a:t>
            </a:r>
            <a:endParaRPr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5" name="Google Shape;125;p19"/>
          <p:cNvSpPr txBox="1">
            <a:spLocks noGrp="1"/>
          </p:cNvSpPr>
          <p:nvPr>
            <p:ph type="body" idx="1"/>
          </p:nvPr>
        </p:nvSpPr>
        <p:spPr>
          <a:xfrm>
            <a:off x="0" y="1404425"/>
            <a:ext cx="9144000" cy="5431800"/>
          </a:xfrm>
          <a:prstGeom prst="rect">
            <a:avLst/>
          </a:prstGeom>
          <a:noFill/>
        </p:spPr>
        <p:txBody>
          <a:bodyPr spcFirstLastPara="1" wrap="square" lIns="45700" tIns="45700" rIns="45700" bIns="45700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None/>
            </a:pPr>
            <a:r>
              <a:rPr lang="en-GB" sz="3000" b="1" u="sng">
                <a:solidFill>
                  <a:srgbClr val="4A4A4A"/>
                </a:solidFill>
                <a:latin typeface="Arial"/>
                <a:ea typeface="Arial"/>
                <a:cs typeface="Arial"/>
                <a:sym typeface="Arial"/>
              </a:rPr>
              <a:t>Residential Training (2 days with overnight camp)</a:t>
            </a:r>
            <a:endParaRPr sz="3000" b="1" u="sng">
              <a:solidFill>
                <a:srgbClr val="4A4A4A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lvl="0" indent="-419100" algn="l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Clr>
                <a:srgbClr val="4A4A4A"/>
              </a:buClr>
              <a:buSzPts val="3000"/>
              <a:buFont typeface="Arial"/>
              <a:buChar char="●"/>
            </a:pPr>
            <a:r>
              <a:rPr lang="en-GB" sz="3000" b="1">
                <a:solidFill>
                  <a:srgbClr val="4A4A4A"/>
                </a:solidFill>
                <a:latin typeface="Arial"/>
                <a:ea typeface="Arial"/>
                <a:cs typeface="Arial"/>
                <a:sym typeface="Arial"/>
              </a:rPr>
              <a:t>Sat 17</a:t>
            </a:r>
            <a:r>
              <a:rPr lang="en-GB" sz="3000" b="1" baseline="30000">
                <a:solidFill>
                  <a:srgbClr val="4A4A4A"/>
                </a:solidFill>
                <a:latin typeface="Arial"/>
                <a:ea typeface="Arial"/>
                <a:cs typeface="Arial"/>
                <a:sym typeface="Arial"/>
              </a:rPr>
              <a:t>th</a:t>
            </a:r>
            <a:r>
              <a:rPr lang="en-GB" sz="3000" b="1">
                <a:solidFill>
                  <a:srgbClr val="4A4A4A"/>
                </a:solidFill>
                <a:latin typeface="Arial"/>
                <a:ea typeface="Arial"/>
                <a:cs typeface="Arial"/>
                <a:sym typeface="Arial"/>
              </a:rPr>
              <a:t> – Sun 18</a:t>
            </a:r>
            <a:r>
              <a:rPr lang="en-GB" sz="3000" b="1" baseline="30000">
                <a:solidFill>
                  <a:srgbClr val="4A4A4A"/>
                </a:solidFill>
                <a:latin typeface="Arial"/>
                <a:ea typeface="Arial"/>
                <a:cs typeface="Arial"/>
                <a:sym typeface="Arial"/>
              </a:rPr>
              <a:t>th</a:t>
            </a:r>
            <a:r>
              <a:rPr lang="en-GB" sz="3000" b="1">
                <a:solidFill>
                  <a:srgbClr val="4A4A4A"/>
                </a:solidFill>
                <a:latin typeface="Arial"/>
                <a:ea typeface="Arial"/>
                <a:cs typeface="Arial"/>
                <a:sym typeface="Arial"/>
              </a:rPr>
              <a:t> June 2023</a:t>
            </a:r>
            <a:endParaRPr sz="3000" b="1">
              <a:solidFill>
                <a:srgbClr val="4A4A4A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lvl="0" indent="-4191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A4A4A"/>
              </a:buClr>
              <a:buSzPts val="3000"/>
              <a:buFont typeface="Arial"/>
              <a:buChar char="●"/>
            </a:pPr>
            <a:r>
              <a:rPr lang="en-GB" sz="3000" b="1" err="1">
                <a:solidFill>
                  <a:srgbClr val="4A4A4A"/>
                </a:solidFill>
                <a:latin typeface="Arial"/>
                <a:ea typeface="Arial"/>
                <a:cs typeface="Arial"/>
                <a:sym typeface="Arial"/>
              </a:rPr>
              <a:t>Beaumanor</a:t>
            </a:r>
            <a:r>
              <a:rPr lang="en-GB" sz="3000" b="1">
                <a:solidFill>
                  <a:srgbClr val="4A4A4A"/>
                </a:solidFill>
                <a:latin typeface="Arial"/>
                <a:ea typeface="Arial"/>
                <a:cs typeface="Arial"/>
                <a:sym typeface="Arial"/>
              </a:rPr>
              <a:t> Hall, Woodhouse, Leicestershire</a:t>
            </a:r>
            <a:endParaRPr sz="3000" b="1">
              <a:solidFill>
                <a:srgbClr val="4A4A4A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lvl="0" indent="0" algn="l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None/>
            </a:pPr>
            <a:endParaRPr sz="3000" b="1">
              <a:solidFill>
                <a:srgbClr val="4A4A4A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lvl="0" indent="0" algn="l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None/>
            </a:pPr>
            <a:r>
              <a:rPr lang="en-GB" sz="3000" b="1" u="sng">
                <a:solidFill>
                  <a:srgbClr val="4A4A4A"/>
                </a:solidFill>
                <a:latin typeface="Arial"/>
                <a:ea typeface="Arial"/>
                <a:cs typeface="Arial"/>
                <a:sym typeface="Arial"/>
              </a:rPr>
              <a:t>Qualifying Expedition (2 days &amp; overnight camp)</a:t>
            </a:r>
            <a:endParaRPr sz="3000" b="1" u="sng">
              <a:solidFill>
                <a:srgbClr val="4A4A4A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lvl="0" indent="-419100" algn="l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Clr>
                <a:srgbClr val="4A4A4A"/>
              </a:buClr>
              <a:buSzPts val="3000"/>
              <a:buChar char="●"/>
            </a:pPr>
            <a:r>
              <a:rPr lang="en-GB" sz="3000" b="1">
                <a:solidFill>
                  <a:srgbClr val="4A4A4A"/>
                </a:solidFill>
                <a:latin typeface="Arial"/>
                <a:ea typeface="Arial"/>
                <a:cs typeface="Arial"/>
                <a:sym typeface="Arial"/>
              </a:rPr>
              <a:t>Sat 1</a:t>
            </a:r>
            <a:r>
              <a:rPr lang="en-GB" sz="3000" b="1" baseline="30000">
                <a:solidFill>
                  <a:srgbClr val="4A4A4A"/>
                </a:solidFill>
                <a:latin typeface="Arial"/>
                <a:ea typeface="Arial"/>
                <a:cs typeface="Arial"/>
                <a:sym typeface="Arial"/>
              </a:rPr>
              <a:t>st</a:t>
            </a:r>
            <a:r>
              <a:rPr lang="en-GB" sz="3000" b="1">
                <a:solidFill>
                  <a:srgbClr val="4A4A4A"/>
                </a:solidFill>
                <a:latin typeface="Arial"/>
                <a:ea typeface="Arial"/>
                <a:cs typeface="Arial"/>
                <a:sym typeface="Arial"/>
              </a:rPr>
              <a:t> – Sun 2</a:t>
            </a:r>
            <a:r>
              <a:rPr lang="en-GB" sz="3000" b="1" baseline="30000">
                <a:solidFill>
                  <a:srgbClr val="4A4A4A"/>
                </a:solidFill>
                <a:latin typeface="Arial"/>
                <a:ea typeface="Arial"/>
                <a:cs typeface="Arial"/>
                <a:sym typeface="Arial"/>
              </a:rPr>
              <a:t>nd</a:t>
            </a:r>
            <a:r>
              <a:rPr lang="en-GB" sz="3000" b="1">
                <a:solidFill>
                  <a:srgbClr val="4A4A4A"/>
                </a:solidFill>
                <a:latin typeface="Arial"/>
                <a:ea typeface="Arial"/>
                <a:cs typeface="Arial"/>
                <a:sym typeface="Arial"/>
              </a:rPr>
              <a:t> July 2023</a:t>
            </a:r>
            <a:endParaRPr sz="3000" b="1">
              <a:solidFill>
                <a:srgbClr val="4A4A4A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lvl="0" indent="-4191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A4A4A"/>
              </a:buClr>
              <a:buSzPts val="3000"/>
              <a:buChar char="●"/>
            </a:pPr>
            <a:r>
              <a:rPr lang="en-GB" sz="3000" b="1">
                <a:solidFill>
                  <a:srgbClr val="4A4A4A"/>
                </a:solidFill>
                <a:latin typeface="Arial"/>
                <a:ea typeface="Arial"/>
                <a:cs typeface="Arial"/>
                <a:sym typeface="Arial"/>
              </a:rPr>
              <a:t>Cannock Chase</a:t>
            </a:r>
            <a:endParaRPr sz="3000" b="1">
              <a:solidFill>
                <a:srgbClr val="4A4A4A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lvl="0" indent="0" algn="l" rtl="0"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  <a:buNone/>
            </a:pPr>
            <a:endParaRPr sz="3000" b="1">
              <a:solidFill>
                <a:srgbClr val="4A4A4A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Google Shape;136;p21"/>
          <p:cNvSpPr txBox="1">
            <a:spLocks noGrp="1"/>
          </p:cNvSpPr>
          <p:nvPr>
            <p:ph type="title"/>
          </p:nvPr>
        </p:nvSpPr>
        <p:spPr>
          <a:xfrm>
            <a:off x="114100" y="102600"/>
            <a:ext cx="6606000" cy="1040400"/>
          </a:xfrm>
          <a:prstGeom prst="rect">
            <a:avLst/>
          </a:prstGeom>
        </p:spPr>
        <p:txBody>
          <a:bodyPr spcFirstLastPara="1" wrap="square" lIns="45700" tIns="45700" rIns="45700" bIns="457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Arial"/>
                <a:ea typeface="Arial"/>
                <a:cs typeface="Arial"/>
                <a:sym typeface="Arial"/>
              </a:rPr>
              <a:t>Joining Instructions</a:t>
            </a:r>
            <a:endParaRPr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7" name="Google Shape;137;p21"/>
          <p:cNvSpPr txBox="1">
            <a:spLocks noGrp="1"/>
          </p:cNvSpPr>
          <p:nvPr>
            <p:ph type="body" idx="1"/>
          </p:nvPr>
        </p:nvSpPr>
        <p:spPr>
          <a:xfrm>
            <a:off x="114100" y="4915716"/>
            <a:ext cx="9030000" cy="1807027"/>
          </a:xfrm>
          <a:prstGeom prst="rect">
            <a:avLst/>
          </a:prstGeom>
          <a:noFill/>
        </p:spPr>
        <p:txBody>
          <a:bodyPr spcFirstLastPara="1" wrap="square" lIns="45700" tIns="45700" rIns="45700" bIns="45700" anchor="t" anchorCtr="0">
            <a:noAutofit/>
          </a:bodyPr>
          <a:lstStyle/>
          <a:p>
            <a:pPr marL="495300" indent="-457200">
              <a:lnSpc>
                <a:spcPct val="115000"/>
              </a:lnSpc>
              <a:spcBef>
                <a:spcPts val="600"/>
              </a:spcBef>
              <a:buClr>
                <a:srgbClr val="4A4A4A"/>
              </a:buClr>
              <a:buSzPts val="3000"/>
              <a:buFont typeface="Arial" panose="020B0604020202020204" pitchFamily="34" charset="0"/>
              <a:buChar char="•"/>
            </a:pPr>
            <a:r>
              <a:rPr lang="en-GB" sz="3000">
                <a:solidFill>
                  <a:srgbClr val="4A4A4A"/>
                </a:solidFill>
                <a:latin typeface="Arial"/>
                <a:ea typeface="Arial"/>
                <a:cs typeface="Arial"/>
                <a:sym typeface="Arial"/>
              </a:rPr>
              <a:t>Issued around 3-4 weeks before each activity.</a:t>
            </a:r>
            <a:endParaRPr sz="3000">
              <a:solidFill>
                <a:srgbClr val="4A4A4A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95300" indent="-457200">
              <a:lnSpc>
                <a:spcPct val="115000"/>
              </a:lnSpc>
              <a:spcBef>
                <a:spcPts val="600"/>
              </a:spcBef>
              <a:buClr>
                <a:srgbClr val="4A4A4A"/>
              </a:buClr>
              <a:buSzPts val="3000"/>
              <a:buFont typeface="Arial" panose="020B0604020202020204" pitchFamily="34" charset="0"/>
              <a:buChar char="•"/>
            </a:pPr>
            <a:r>
              <a:rPr lang="en-GB" sz="3000">
                <a:solidFill>
                  <a:srgbClr val="4A4A4A"/>
                </a:solidFill>
                <a:latin typeface="Arial"/>
                <a:ea typeface="Arial"/>
                <a:cs typeface="Arial"/>
                <a:sym typeface="Arial"/>
              </a:rPr>
              <a:t>Dates, time, venue, start &amp; finish points, staff.</a:t>
            </a:r>
            <a:endParaRPr sz="3000">
              <a:solidFill>
                <a:srgbClr val="4A4A4A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95300" indent="-457200"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  <a:buClr>
                <a:srgbClr val="4A4A4A"/>
              </a:buClr>
              <a:buSzPts val="3000"/>
              <a:buFont typeface="Arial" panose="020B0604020202020204" pitchFamily="34" charset="0"/>
              <a:buChar char="•"/>
            </a:pPr>
            <a:r>
              <a:rPr lang="en-GB" sz="3000">
                <a:solidFill>
                  <a:srgbClr val="4A4A4A"/>
                </a:solidFill>
                <a:latin typeface="Arial"/>
                <a:ea typeface="Arial"/>
                <a:cs typeface="Arial"/>
                <a:sym typeface="Arial"/>
              </a:rPr>
              <a:t>Critical information - please take time to read.</a:t>
            </a:r>
            <a:endParaRPr sz="3000">
              <a:solidFill>
                <a:srgbClr val="4A4A4A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46B1B340-B65B-7407-FEE7-73B87DD7D88F}"/>
              </a:ext>
            </a:extLst>
          </p:cNvPr>
          <p:cNvSpPr/>
          <p:nvPr/>
        </p:nvSpPr>
        <p:spPr>
          <a:xfrm>
            <a:off x="1539900" y="2209801"/>
            <a:ext cx="1725814" cy="3048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C88B7D2-8CA8-04D4-CD3D-D49E5D4E052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709056" y="1387927"/>
            <a:ext cx="5671458" cy="3424591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9550C27B-8AEF-9534-E854-045E51E85556}"/>
              </a:ext>
            </a:extLst>
          </p:cNvPr>
          <p:cNvSpPr/>
          <p:nvPr/>
        </p:nvSpPr>
        <p:spPr>
          <a:xfrm>
            <a:off x="2090057" y="2090058"/>
            <a:ext cx="1567543" cy="3048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Google Shape;27;p4"/>
          <p:cNvPicPr preferRelativeResize="0"/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1313225"/>
            <a:ext cx="9144003" cy="5544775"/>
          </a:xfrm>
          <a:prstGeom prst="rect">
            <a:avLst/>
          </a:prstGeom>
          <a:noFill/>
          <a:ln>
            <a:noFill/>
          </a:ln>
        </p:spPr>
      </p:pic>
      <p:sp>
        <p:nvSpPr>
          <p:cNvPr id="29" name="Google Shape;29;p4"/>
          <p:cNvSpPr txBox="1">
            <a:spLocks noGrp="1"/>
          </p:cNvSpPr>
          <p:nvPr>
            <p:ph type="title"/>
          </p:nvPr>
        </p:nvSpPr>
        <p:spPr>
          <a:xfrm>
            <a:off x="220050" y="5769428"/>
            <a:ext cx="8703900" cy="1088671"/>
          </a:xfrm>
          <a:prstGeom prst="rect">
            <a:avLst/>
          </a:prstGeom>
        </p:spPr>
        <p:txBody>
          <a:bodyPr spcFirstLastPara="1" wrap="square" lIns="45700" tIns="45700" rIns="45700" bIns="457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rPr>
              <a:t>Summary</a:t>
            </a:r>
            <a:endParaRPr sz="4000">
              <a:solidFill>
                <a:srgbClr val="FFFF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487643602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Google Shape;143;p22"/>
          <p:cNvSpPr txBox="1">
            <a:spLocks noGrp="1"/>
          </p:cNvSpPr>
          <p:nvPr>
            <p:ph type="title"/>
          </p:nvPr>
        </p:nvSpPr>
        <p:spPr>
          <a:xfrm>
            <a:off x="114100" y="102600"/>
            <a:ext cx="6606000" cy="1040400"/>
          </a:xfrm>
          <a:prstGeom prst="rect">
            <a:avLst/>
          </a:prstGeom>
        </p:spPr>
        <p:txBody>
          <a:bodyPr spcFirstLastPara="1" wrap="square" lIns="45700" tIns="45700" rIns="45700" bIns="457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Arial"/>
                <a:ea typeface="Arial"/>
                <a:cs typeface="Arial"/>
                <a:sym typeface="Arial"/>
              </a:rPr>
              <a:t>Getting Ready</a:t>
            </a:r>
            <a:endParaRPr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4" name="Google Shape;144;p22"/>
          <p:cNvSpPr txBox="1">
            <a:spLocks noGrp="1"/>
          </p:cNvSpPr>
          <p:nvPr>
            <p:ph type="body" idx="1"/>
          </p:nvPr>
        </p:nvSpPr>
        <p:spPr>
          <a:xfrm>
            <a:off x="114100" y="4068650"/>
            <a:ext cx="9030000" cy="2038800"/>
          </a:xfrm>
          <a:prstGeom prst="rect">
            <a:avLst/>
          </a:prstGeom>
          <a:noFill/>
        </p:spPr>
        <p:txBody>
          <a:bodyPr spcFirstLastPara="1" wrap="square" lIns="45700" tIns="45700" rIns="45700" bIns="45700" anchor="t" anchorCtr="0">
            <a:noAutofit/>
          </a:bodyPr>
          <a:lstStyle/>
          <a:p>
            <a:pPr marL="457200" lvl="0" indent="-419100" algn="l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Clr>
                <a:srgbClr val="4A4A4A"/>
              </a:buClr>
              <a:buSzPts val="3000"/>
              <a:buChar char="»"/>
            </a:pPr>
            <a:r>
              <a:rPr lang="en-GB" sz="3000">
                <a:solidFill>
                  <a:srgbClr val="4A4A4A"/>
                </a:solidFill>
                <a:latin typeface="Arial"/>
                <a:ea typeface="Arial"/>
                <a:cs typeface="Arial"/>
                <a:sym typeface="Arial"/>
              </a:rPr>
              <a:t>Think about what kit &amp; clothing you need</a:t>
            </a:r>
            <a:endParaRPr sz="3000">
              <a:solidFill>
                <a:srgbClr val="4A4A4A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lvl="0" indent="-419100" algn="l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Clr>
                <a:srgbClr val="4A4A4A"/>
              </a:buClr>
              <a:buSzPts val="3000"/>
              <a:buChar char="»"/>
            </a:pPr>
            <a:r>
              <a:rPr lang="en-GB" sz="3000">
                <a:solidFill>
                  <a:srgbClr val="4A4A4A"/>
                </a:solidFill>
                <a:latin typeface="Arial"/>
                <a:ea typeface="Arial"/>
                <a:cs typeface="Arial"/>
                <a:sym typeface="Arial"/>
              </a:rPr>
              <a:t>Do some exercise - walk the dog, swim, gym</a:t>
            </a:r>
            <a:endParaRPr sz="3000">
              <a:solidFill>
                <a:srgbClr val="4A4A4A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lvl="0" indent="-419100" algn="l" rtl="0"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  <a:buClr>
                <a:srgbClr val="4A4A4A"/>
              </a:buClr>
              <a:buSzPts val="3000"/>
              <a:buChar char="»"/>
            </a:pPr>
            <a:r>
              <a:rPr lang="en-GB" sz="3000">
                <a:solidFill>
                  <a:srgbClr val="4A4A4A"/>
                </a:solidFill>
                <a:latin typeface="Arial"/>
                <a:ea typeface="Arial"/>
                <a:cs typeface="Arial"/>
                <a:sym typeface="Arial"/>
              </a:rPr>
              <a:t>Download our factsheets &amp; training videos</a:t>
            </a:r>
            <a:endParaRPr sz="3000">
              <a:solidFill>
                <a:srgbClr val="4A4A4A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45" name="Google Shape;145;p22"/>
          <p:cNvPicPr preferRelativeResize="0"/>
          <p:nvPr/>
        </p:nvPicPr>
        <p:blipFill>
          <a:blip r:embed="rId3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4100" y="1583425"/>
            <a:ext cx="2275500" cy="2275500"/>
          </a:xfrm>
          <a:prstGeom prst="roundRect">
            <a:avLst>
              <a:gd name="adj" fmla="val 16667"/>
            </a:avLst>
          </a:prstGeom>
          <a:noFill/>
          <a:ln w="1905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</p:pic>
      <p:pic>
        <p:nvPicPr>
          <p:cNvPr id="146" name="Google Shape;146;p22"/>
          <p:cNvPicPr preferRelativeResize="0"/>
          <p:nvPr/>
        </p:nvPicPr>
        <p:blipFill>
          <a:blip r:embed="rId4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74707" y="1583425"/>
            <a:ext cx="2137800" cy="2275500"/>
          </a:xfrm>
          <a:prstGeom prst="roundRect">
            <a:avLst>
              <a:gd name="adj" fmla="val 16667"/>
            </a:avLst>
          </a:prstGeom>
          <a:noFill/>
          <a:ln w="1905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</p:pic>
      <p:pic>
        <p:nvPicPr>
          <p:cNvPr id="147" name="Google Shape;147;p22"/>
          <p:cNvPicPr preferRelativeResize="0"/>
          <p:nvPr/>
        </p:nvPicPr>
        <p:blipFill>
          <a:blip r:embed="rId5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97600" y="1583425"/>
            <a:ext cx="4045500" cy="2275500"/>
          </a:xfrm>
          <a:prstGeom prst="roundRect">
            <a:avLst>
              <a:gd name="adj" fmla="val 16667"/>
            </a:avLst>
          </a:prstGeom>
          <a:noFill/>
          <a:ln w="1905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Google Shape;152;p23"/>
          <p:cNvSpPr txBox="1">
            <a:spLocks noGrp="1"/>
          </p:cNvSpPr>
          <p:nvPr>
            <p:ph type="body" idx="1"/>
          </p:nvPr>
        </p:nvSpPr>
        <p:spPr>
          <a:xfrm>
            <a:off x="114100" y="5308975"/>
            <a:ext cx="9030000" cy="1396800"/>
          </a:xfrm>
          <a:prstGeom prst="rect">
            <a:avLst/>
          </a:prstGeom>
          <a:noFill/>
        </p:spPr>
        <p:txBody>
          <a:bodyPr spcFirstLastPara="1" wrap="square" lIns="45700" tIns="45700" rIns="45700" bIns="45700" anchor="t" anchorCtr="0">
            <a:noAutofit/>
          </a:bodyPr>
          <a:lstStyle/>
          <a:p>
            <a:pPr marL="0" lvl="0" indent="0" algn="ctr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None/>
            </a:pPr>
            <a:r>
              <a:rPr lang="en-GB" sz="3000">
                <a:solidFill>
                  <a:srgbClr val="4A4A4A"/>
                </a:solidFill>
                <a:latin typeface="Arial"/>
                <a:ea typeface="Arial"/>
                <a:cs typeface="Arial"/>
                <a:sym typeface="Arial"/>
              </a:rPr>
              <a:t>Thank you for listening. </a:t>
            </a:r>
            <a:endParaRPr sz="3000">
              <a:solidFill>
                <a:srgbClr val="4A4A4A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lvl="0" indent="0" algn="ctr" rtl="0"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  <a:buNone/>
            </a:pPr>
            <a:r>
              <a:rPr lang="en-GB" sz="3000">
                <a:solidFill>
                  <a:srgbClr val="4A4A4A"/>
                </a:solidFill>
                <a:latin typeface="Arial"/>
                <a:ea typeface="Arial"/>
                <a:cs typeface="Arial"/>
                <a:sym typeface="Arial"/>
              </a:rPr>
              <a:t>Please feel free to ask any questions.</a:t>
            </a:r>
            <a:endParaRPr sz="3000">
              <a:solidFill>
                <a:srgbClr val="4A4A4A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53" name="Google Shape;153;p23"/>
          <p:cNvPicPr preferRelativeResize="0"/>
          <p:nvPr/>
        </p:nvPicPr>
        <p:blipFill>
          <a:blip r:embed="rId3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11775" y="1680300"/>
            <a:ext cx="3497400" cy="34974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" name="Shape 167"/>
          <p:cNvSpPr/>
          <p:nvPr/>
        </p:nvSpPr>
        <p:spPr>
          <a:xfrm>
            <a:off x="1" y="436515"/>
            <a:ext cx="5852872" cy="646460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0"/>
                </a:moveTo>
                <a:lnTo>
                  <a:pt x="0" y="0"/>
                </a:lnTo>
                <a:lnTo>
                  <a:pt x="0" y="21600"/>
                </a:lnTo>
                <a:lnTo>
                  <a:pt x="17272" y="21600"/>
                </a:lnTo>
                <a:lnTo>
                  <a:pt x="21600" y="0"/>
                </a:lnTo>
                <a:close/>
              </a:path>
            </a:pathLst>
          </a:custGeom>
          <a:solidFill>
            <a:srgbClr val="8400C6"/>
          </a:solidFill>
          <a:ln w="12700">
            <a:miter lim="400000"/>
          </a:ln>
        </p:spPr>
        <p:txBody>
          <a:bodyPr lIns="39094" tIns="39094" rIns="39094" bIns="39094"/>
          <a:lstStyle/>
          <a:p>
            <a:pPr>
              <a:defRPr>
                <a:latin typeface="Calibri"/>
                <a:ea typeface="Calibri"/>
                <a:cs typeface="Calibri"/>
                <a:sym typeface="Calibri"/>
              </a:defRPr>
            </a:pPr>
            <a:endParaRPr sz="1368"/>
          </a:p>
        </p:txBody>
      </p:sp>
      <p:sp>
        <p:nvSpPr>
          <p:cNvPr id="168" name="Shape 168"/>
          <p:cNvSpPr/>
          <p:nvPr/>
        </p:nvSpPr>
        <p:spPr>
          <a:xfrm>
            <a:off x="390955" y="5507273"/>
            <a:ext cx="2199815" cy="764578"/>
          </a:xfrm>
          <a:prstGeom prst="rect">
            <a:avLst/>
          </a:prstGeom>
          <a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 w="12700">
            <a:miter lim="400000"/>
          </a:ln>
        </p:spPr>
        <p:txBody>
          <a:bodyPr lIns="39094" tIns="39094" rIns="39094" bIns="39094"/>
          <a:lstStyle/>
          <a:p>
            <a:pPr>
              <a:defRPr>
                <a:latin typeface="Calibri"/>
                <a:ea typeface="Calibri"/>
                <a:cs typeface="Calibri"/>
                <a:sym typeface="Calibri"/>
              </a:defRPr>
            </a:pPr>
            <a:endParaRPr sz="1368"/>
          </a:p>
        </p:txBody>
      </p:sp>
      <p:sp>
        <p:nvSpPr>
          <p:cNvPr id="169" name="Shape 169"/>
          <p:cNvSpPr>
            <a:spLocks noGrp="1"/>
          </p:cNvSpPr>
          <p:nvPr>
            <p:ph type="title"/>
          </p:nvPr>
        </p:nvSpPr>
        <p:spPr>
          <a:xfrm>
            <a:off x="311168" y="1022374"/>
            <a:ext cx="5644622" cy="647256"/>
          </a:xfrm>
          <a:prstGeom prst="rect">
            <a:avLst/>
          </a:prstGeom>
        </p:spPr>
        <p:txBody>
          <a:bodyPr lIns="0" tIns="0" rIns="0" bIns="0" anchor="t">
            <a:noAutofit/>
          </a:bodyPr>
          <a:lstStyle/>
          <a:p>
            <a:pPr indent="10795">
              <a:spcBef>
                <a:spcPts val="86"/>
              </a:spcBef>
            </a:pPr>
            <a:r>
              <a:rPr lang="en-GB" sz="3050"/>
              <a:t>DofE Presentation Evening</a:t>
            </a:r>
            <a:endParaRPr lang="en-US" sz="3050" spc="-86"/>
          </a:p>
        </p:txBody>
      </p:sp>
      <p:sp>
        <p:nvSpPr>
          <p:cNvPr id="170" name="Shape 170"/>
          <p:cNvSpPr/>
          <p:nvPr/>
        </p:nvSpPr>
        <p:spPr>
          <a:xfrm>
            <a:off x="380093" y="1867422"/>
            <a:ext cx="6303374" cy="249786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>
            <a:spAutoFit/>
          </a:bodyPr>
          <a:lstStyle/>
          <a:p>
            <a:pPr marR="982264" indent="10860">
              <a:spcBef>
                <a:spcPts val="86"/>
              </a:spcBef>
              <a:defRPr sz="3600" b="1" spc="-5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rPr lang="en-GB" sz="2736" spc="-4"/>
              <a:t>6pm Wednesday 19</a:t>
            </a:r>
            <a:r>
              <a:rPr lang="en-GB" sz="2736" spc="-4" baseline="30000"/>
              <a:t>th</a:t>
            </a:r>
            <a:r>
              <a:rPr lang="en-GB" sz="2736" spc="-4"/>
              <a:t> July 2023</a:t>
            </a:r>
          </a:p>
          <a:p>
            <a:pPr marR="982264" indent="10860">
              <a:spcBef>
                <a:spcPts val="86"/>
              </a:spcBef>
              <a:defRPr sz="3600" b="1" spc="-5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pPr>
            <a:endParaRPr lang="en-GB" sz="3078" spc="-4"/>
          </a:p>
          <a:p>
            <a:pPr marR="982264" indent="10860">
              <a:spcBef>
                <a:spcPts val="86"/>
              </a:spcBef>
              <a:defRPr sz="3600" b="1" spc="-5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pPr>
            <a:endParaRPr lang="en-GB" sz="3078" spc="-4"/>
          </a:p>
          <a:p>
            <a:pPr marR="982264" indent="10860">
              <a:spcBef>
                <a:spcPts val="86"/>
              </a:spcBef>
              <a:defRPr sz="3600" b="1" spc="-5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rPr lang="en-GB" sz="1710" spc="-4"/>
              <a:t>If a student has been unable to complete all</a:t>
            </a:r>
          </a:p>
          <a:p>
            <a:pPr marR="982264" indent="10860">
              <a:spcBef>
                <a:spcPts val="86"/>
              </a:spcBef>
              <a:defRPr sz="3600" b="1" spc="-5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rPr lang="en-GB" sz="1710" spc="-4"/>
              <a:t>sections they are very welcome to come and </a:t>
            </a:r>
          </a:p>
          <a:p>
            <a:pPr marR="982264" indent="10860">
              <a:spcBef>
                <a:spcPts val="86"/>
              </a:spcBef>
              <a:defRPr sz="3600" b="1" spc="-5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rPr lang="en-GB" sz="1710" spc="-4"/>
              <a:t>share in the evening celebrations. Students </a:t>
            </a:r>
          </a:p>
          <a:p>
            <a:pPr marR="982264" indent="10860">
              <a:spcBef>
                <a:spcPts val="86"/>
              </a:spcBef>
              <a:defRPr sz="3600" b="1" spc="-5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rPr lang="en-GB" sz="1710" spc="-4"/>
              <a:t>have until they are 25 to complete the award.</a:t>
            </a:r>
            <a:endParaRPr sz="1710" spc="-4"/>
          </a:p>
        </p:txBody>
      </p:sp>
      <p:pic>
        <p:nvPicPr>
          <p:cNvPr id="3" name="Picture 2" descr="A group of people posing for a photo&#10;&#10;Description automatically generated with medium confidence">
            <a:extLst>
              <a:ext uri="{FF2B5EF4-FFF2-40B4-BE49-F238E27FC236}">
                <a16:creationId xmlns:a16="http://schemas.microsoft.com/office/drawing/2014/main" id="{B7C34C0D-2783-FA16-0E73-F02B7B6D7C8B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49635" y="2699762"/>
            <a:ext cx="3594365" cy="26965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0902080"/>
      </p:ext>
    </p:extLst>
  </p:cSld>
  <p:clrMapOvr>
    <a:masterClrMapping/>
  </p:clrMapOvr>
  <p:transition spd="slow"/>
</p:sld>
</file>

<file path=ppt/theme/theme1.xml><?xml version="1.0" encoding="utf-8"?>
<a:theme xmlns:a="http://schemas.openxmlformats.org/drawingml/2006/main" name="Default">
  <a:themeElements>
    <a:clrScheme name="Default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0D9"/>
      </a:accent5>
      <a:accent6>
        <a:srgbClr val="AE4846"/>
      </a:accent6>
      <a:hlink>
        <a:srgbClr val="0000FF"/>
      </a:hlink>
      <a:folHlink>
        <a:srgbClr val="FF00FF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 Theme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FF00FF"/>
      </a:folHlink>
    </a:clrScheme>
    <a:fontScheme name="Office Theme">
      <a:majorFont>
        <a:latin typeface="Helvetica Neue"/>
        <a:ea typeface="Helvetica Neue"/>
        <a:cs typeface="Helvetica Neue"/>
      </a:majorFont>
      <a:minorFont>
        <a:latin typeface="Helvetica"/>
        <a:ea typeface="Helvetica"/>
        <a:cs typeface="Helvetica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381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381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25400" cap="flat">
          <a:solidFill>
            <a:schemeClr val="accent1"/>
          </a:solidFill>
          <a:prstDash val="solid"/>
          <a:round/>
        </a:ln>
        <a:effectLst>
          <a:outerShdw blurRad="38100" dist="23000" dir="5400000" rotWithShape="0">
            <a:srgbClr val="000000">
              <a:alpha val="35000"/>
            </a:srgbClr>
          </a:outerShdw>
        </a:effectLst>
        <a:sp3d/>
      </a:spPr>
      <a:bodyPr rot="0" spcFirstLastPara="1" vertOverflow="overflow" horzOverflow="overflow" vert="horz" wrap="square" lIns="45718" tIns="45718" rIns="45718" bIns="45718" numCol="1" spcCol="38100" rtlCol="0" anchor="ctr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Helvetica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  <a:effectLst>
          <a:outerShdw blurRad="38100" dist="23000" dir="5400000" rotWithShape="0">
            <a:srgbClr val="000000">
              <a:alpha val="35000"/>
            </a:srgbClr>
          </a:outerShdw>
        </a:effectLst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45718" tIns="45718" rIns="45718" bIns="45718" numCol="1" spcCol="38100" rtlCol="0" anchor="t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Helvetica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3.xml><?xml version="1.0" encoding="utf-8"?>
<a:theme xmlns:a="http://schemas.openxmlformats.org/drawingml/2006/main" name="Default">
  <a:themeElements>
    <a:clrScheme name="Default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0D9"/>
      </a:accent5>
      <a:accent6>
        <a:srgbClr val="AE4846"/>
      </a:accent6>
      <a:hlink>
        <a:srgbClr val="0000FF"/>
      </a:hlink>
      <a:folHlink>
        <a:srgbClr val="FF00FF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883</Words>
  <Application>Microsoft Office PowerPoint</Application>
  <PresentationFormat>On-screen Show (4:3)</PresentationFormat>
  <Paragraphs>118</Paragraphs>
  <Slides>34</Slides>
  <Notes>26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34</vt:i4>
      </vt:variant>
    </vt:vector>
  </HeadingPairs>
  <TitlesOfParts>
    <vt:vector size="39" baseType="lpstr">
      <vt:lpstr>Arial</vt:lpstr>
      <vt:lpstr>Avenir</vt:lpstr>
      <vt:lpstr>Calibri</vt:lpstr>
      <vt:lpstr>Default</vt:lpstr>
      <vt:lpstr>Office Theme</vt:lpstr>
      <vt:lpstr>DofE presentation evening</vt:lpstr>
      <vt:lpstr>What is involved?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Your role</vt:lpstr>
      <vt:lpstr>PowerPoint Presentation</vt:lpstr>
      <vt:lpstr>Sutton Coldfield Grammar School for Girls</vt:lpstr>
      <vt:lpstr>Information on karosadventure.com</vt:lpstr>
      <vt:lpstr>Preparing for the Expedition</vt:lpstr>
      <vt:lpstr>Preparing for the Expedition</vt:lpstr>
      <vt:lpstr>Preparing for the Expedition</vt:lpstr>
      <vt:lpstr>Preparing for the Expedition</vt:lpstr>
      <vt:lpstr>Preparing for the Expedition</vt:lpstr>
      <vt:lpstr>Preparing for the Expedition</vt:lpstr>
      <vt:lpstr>Preparing for the Expedition</vt:lpstr>
      <vt:lpstr>Clothing &amp; Equipment</vt:lpstr>
      <vt:lpstr>Clothing &amp; Equipment</vt:lpstr>
      <vt:lpstr>Rucksacks for Hire</vt:lpstr>
      <vt:lpstr>Clothing &amp; Equipment</vt:lpstr>
      <vt:lpstr>Food &amp; Menu Planning</vt:lpstr>
      <vt:lpstr>Food &amp; Menu Planning</vt:lpstr>
      <vt:lpstr>Food &amp; Menu Planning</vt:lpstr>
      <vt:lpstr>Key Dates &amp; Locations</vt:lpstr>
      <vt:lpstr>Key Dates - Bronze</vt:lpstr>
      <vt:lpstr>Joining Instructions</vt:lpstr>
      <vt:lpstr>Summary</vt:lpstr>
      <vt:lpstr>Getting Ready</vt:lpstr>
      <vt:lpstr>PowerPoint Presentation</vt:lpstr>
      <vt:lpstr>DofE Presentation Evening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Preparing for the Expedition</dc:title>
  <dc:creator>C James</dc:creator>
  <cp:lastModifiedBy>S Hall</cp:lastModifiedBy>
  <cp:revision>4</cp:revision>
  <dcterms:modified xsi:type="dcterms:W3CDTF">2023-03-08T09:22:21Z</dcterms:modified>
</cp:coreProperties>
</file>